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415" r:id="rId2"/>
    <p:sldId id="426" r:id="rId3"/>
    <p:sldId id="427" r:id="rId4"/>
    <p:sldId id="429" r:id="rId5"/>
    <p:sldId id="436" r:id="rId6"/>
    <p:sldId id="430" r:id="rId7"/>
    <p:sldId id="428" r:id="rId8"/>
    <p:sldId id="416" r:id="rId9"/>
    <p:sldId id="432" r:id="rId10"/>
    <p:sldId id="435" r:id="rId11"/>
    <p:sldId id="437" r:id="rId12"/>
    <p:sldId id="434" r:id="rId13"/>
    <p:sldId id="43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485" autoAdjust="0"/>
  </p:normalViewPr>
  <p:slideViewPr>
    <p:cSldViewPr snapToGrid="0">
      <p:cViewPr varScale="1">
        <p:scale>
          <a:sx n="111" d="100"/>
          <a:sy n="111" d="100"/>
        </p:scale>
        <p:origin x="114" y="121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3E4199-5481-4935-B77E-32FCD2046208}" type="datetimeFigureOut">
              <a:rPr lang="en-GB" smtClean="0"/>
              <a:t>25/01/2022</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15E0C4-63DC-4D19-A981-38ABE241884E}" type="slidenum">
              <a:rPr lang="en-GB" smtClean="0"/>
              <a:t>‹#›</a:t>
            </a:fld>
            <a:endParaRPr lang="en-GB" dirty="0"/>
          </a:p>
        </p:txBody>
      </p:sp>
    </p:spTree>
    <p:extLst>
      <p:ext uri="{BB962C8B-B14F-4D97-AF65-F5344CB8AC3E}">
        <p14:creationId xmlns:p14="http://schemas.microsoft.com/office/powerpoint/2010/main" val="1327512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1</a:t>
            </a:fld>
            <a:endParaRPr lang="en-GB" dirty="0"/>
          </a:p>
        </p:txBody>
      </p:sp>
    </p:spTree>
    <p:extLst>
      <p:ext uri="{BB962C8B-B14F-4D97-AF65-F5344CB8AC3E}">
        <p14:creationId xmlns:p14="http://schemas.microsoft.com/office/powerpoint/2010/main" val="32867995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10</a:t>
            </a:fld>
            <a:endParaRPr lang="en-GB" dirty="0"/>
          </a:p>
        </p:txBody>
      </p:sp>
    </p:spTree>
    <p:extLst>
      <p:ext uri="{BB962C8B-B14F-4D97-AF65-F5344CB8AC3E}">
        <p14:creationId xmlns:p14="http://schemas.microsoft.com/office/powerpoint/2010/main" val="41236195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11</a:t>
            </a:fld>
            <a:endParaRPr lang="en-GB" dirty="0"/>
          </a:p>
        </p:txBody>
      </p:sp>
    </p:spTree>
    <p:extLst>
      <p:ext uri="{BB962C8B-B14F-4D97-AF65-F5344CB8AC3E}">
        <p14:creationId xmlns:p14="http://schemas.microsoft.com/office/powerpoint/2010/main" val="35081198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12</a:t>
            </a:fld>
            <a:endParaRPr lang="en-GB" dirty="0"/>
          </a:p>
        </p:txBody>
      </p:sp>
    </p:spTree>
    <p:extLst>
      <p:ext uri="{BB962C8B-B14F-4D97-AF65-F5344CB8AC3E}">
        <p14:creationId xmlns:p14="http://schemas.microsoft.com/office/powerpoint/2010/main" val="15396912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13</a:t>
            </a:fld>
            <a:endParaRPr lang="en-GB" dirty="0"/>
          </a:p>
        </p:txBody>
      </p:sp>
    </p:spTree>
    <p:extLst>
      <p:ext uri="{BB962C8B-B14F-4D97-AF65-F5344CB8AC3E}">
        <p14:creationId xmlns:p14="http://schemas.microsoft.com/office/powerpoint/2010/main" val="32070594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2</a:t>
            </a:fld>
            <a:endParaRPr lang="en-GB" dirty="0"/>
          </a:p>
        </p:txBody>
      </p:sp>
    </p:spTree>
    <p:extLst>
      <p:ext uri="{BB962C8B-B14F-4D97-AF65-F5344CB8AC3E}">
        <p14:creationId xmlns:p14="http://schemas.microsoft.com/office/powerpoint/2010/main" val="28246983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3</a:t>
            </a:fld>
            <a:endParaRPr lang="en-GB" dirty="0"/>
          </a:p>
        </p:txBody>
      </p:sp>
    </p:spTree>
    <p:extLst>
      <p:ext uri="{BB962C8B-B14F-4D97-AF65-F5344CB8AC3E}">
        <p14:creationId xmlns:p14="http://schemas.microsoft.com/office/powerpoint/2010/main" val="42542005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4</a:t>
            </a:fld>
            <a:endParaRPr lang="en-GB" dirty="0"/>
          </a:p>
        </p:txBody>
      </p:sp>
    </p:spTree>
    <p:extLst>
      <p:ext uri="{BB962C8B-B14F-4D97-AF65-F5344CB8AC3E}">
        <p14:creationId xmlns:p14="http://schemas.microsoft.com/office/powerpoint/2010/main" val="4514166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5</a:t>
            </a:fld>
            <a:endParaRPr lang="en-GB" dirty="0"/>
          </a:p>
        </p:txBody>
      </p:sp>
    </p:spTree>
    <p:extLst>
      <p:ext uri="{BB962C8B-B14F-4D97-AF65-F5344CB8AC3E}">
        <p14:creationId xmlns:p14="http://schemas.microsoft.com/office/powerpoint/2010/main" val="20258551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6</a:t>
            </a:fld>
            <a:endParaRPr lang="en-GB" dirty="0"/>
          </a:p>
        </p:txBody>
      </p:sp>
    </p:spTree>
    <p:extLst>
      <p:ext uri="{BB962C8B-B14F-4D97-AF65-F5344CB8AC3E}">
        <p14:creationId xmlns:p14="http://schemas.microsoft.com/office/powerpoint/2010/main" val="12108790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7</a:t>
            </a:fld>
            <a:endParaRPr lang="en-GB" dirty="0"/>
          </a:p>
        </p:txBody>
      </p:sp>
    </p:spTree>
    <p:extLst>
      <p:ext uri="{BB962C8B-B14F-4D97-AF65-F5344CB8AC3E}">
        <p14:creationId xmlns:p14="http://schemas.microsoft.com/office/powerpoint/2010/main" val="24681281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8</a:t>
            </a:fld>
            <a:endParaRPr lang="en-GB" dirty="0"/>
          </a:p>
        </p:txBody>
      </p:sp>
    </p:spTree>
    <p:extLst>
      <p:ext uri="{BB962C8B-B14F-4D97-AF65-F5344CB8AC3E}">
        <p14:creationId xmlns:p14="http://schemas.microsoft.com/office/powerpoint/2010/main" val="2264228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9</a:t>
            </a:fld>
            <a:endParaRPr lang="en-GB" dirty="0"/>
          </a:p>
        </p:txBody>
      </p:sp>
    </p:spTree>
    <p:extLst>
      <p:ext uri="{BB962C8B-B14F-4D97-AF65-F5344CB8AC3E}">
        <p14:creationId xmlns:p14="http://schemas.microsoft.com/office/powerpoint/2010/main" val="41375973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899F1-A18A-4FAE-9838-F20778FB5B5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7E84C3B9-F2F6-4768-988F-2FAFB148087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59F72E99-2AA4-4571-810A-0B5FD25149C6}"/>
              </a:ext>
            </a:extLst>
          </p:cNvPr>
          <p:cNvSpPr>
            <a:spLocks noGrp="1"/>
          </p:cNvSpPr>
          <p:nvPr>
            <p:ph type="dt" sz="half" idx="10"/>
          </p:nvPr>
        </p:nvSpPr>
        <p:spPr/>
        <p:txBody>
          <a:bodyPr/>
          <a:lstStyle/>
          <a:p>
            <a:fld id="{AEE0521F-011A-495C-A627-0737C199B5B0}" type="datetimeFigureOut">
              <a:rPr lang="en-GB" smtClean="0"/>
              <a:t>25/01/2022</a:t>
            </a:fld>
            <a:endParaRPr lang="en-GB" dirty="0"/>
          </a:p>
        </p:txBody>
      </p:sp>
      <p:sp>
        <p:nvSpPr>
          <p:cNvPr id="5" name="Footer Placeholder 4">
            <a:extLst>
              <a:ext uri="{FF2B5EF4-FFF2-40B4-BE49-F238E27FC236}">
                <a16:creationId xmlns:a16="http://schemas.microsoft.com/office/drawing/2014/main" id="{3ED24BF7-1AF2-4AD9-83E3-75FBDA1C1C64}"/>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97C438F3-82A2-4BBD-87F8-60321171527C}"/>
              </a:ext>
            </a:extLst>
          </p:cNvPr>
          <p:cNvSpPr>
            <a:spLocks noGrp="1"/>
          </p:cNvSpPr>
          <p:nvPr>
            <p:ph type="sldNum" sz="quarter" idx="12"/>
          </p:nvPr>
        </p:nvSpPr>
        <p:spPr/>
        <p:txBody>
          <a:bodyPr/>
          <a:lstStyle/>
          <a:p>
            <a:fld id="{F1ACD797-47ED-4618-8B61-732DB57D3BCB}" type="slidenum">
              <a:rPr lang="en-GB" smtClean="0"/>
              <a:t>‹#›</a:t>
            </a:fld>
            <a:endParaRPr lang="en-GB" dirty="0"/>
          </a:p>
        </p:txBody>
      </p:sp>
    </p:spTree>
    <p:extLst>
      <p:ext uri="{BB962C8B-B14F-4D97-AF65-F5344CB8AC3E}">
        <p14:creationId xmlns:p14="http://schemas.microsoft.com/office/powerpoint/2010/main" val="19282554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6B529-4FC6-4A3F-91AB-175BBD15DFAC}"/>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F96C860-6BCC-4104-88C7-C8EE0851E3E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175C366-F5F1-47C6-9A20-96FA7543F25C}"/>
              </a:ext>
            </a:extLst>
          </p:cNvPr>
          <p:cNvSpPr>
            <a:spLocks noGrp="1"/>
          </p:cNvSpPr>
          <p:nvPr>
            <p:ph type="dt" sz="half" idx="10"/>
          </p:nvPr>
        </p:nvSpPr>
        <p:spPr/>
        <p:txBody>
          <a:bodyPr/>
          <a:lstStyle/>
          <a:p>
            <a:fld id="{AEE0521F-011A-495C-A627-0737C199B5B0}" type="datetimeFigureOut">
              <a:rPr lang="en-GB" smtClean="0"/>
              <a:t>25/01/2022</a:t>
            </a:fld>
            <a:endParaRPr lang="en-GB" dirty="0"/>
          </a:p>
        </p:txBody>
      </p:sp>
      <p:sp>
        <p:nvSpPr>
          <p:cNvPr id="5" name="Footer Placeholder 4">
            <a:extLst>
              <a:ext uri="{FF2B5EF4-FFF2-40B4-BE49-F238E27FC236}">
                <a16:creationId xmlns:a16="http://schemas.microsoft.com/office/drawing/2014/main" id="{756CB8C7-B94E-4EBB-9C36-A4E6843CDFBD}"/>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2C459259-1E00-410B-834A-F36EEB7EA445}"/>
              </a:ext>
            </a:extLst>
          </p:cNvPr>
          <p:cNvSpPr>
            <a:spLocks noGrp="1"/>
          </p:cNvSpPr>
          <p:nvPr>
            <p:ph type="sldNum" sz="quarter" idx="12"/>
          </p:nvPr>
        </p:nvSpPr>
        <p:spPr/>
        <p:txBody>
          <a:bodyPr/>
          <a:lstStyle/>
          <a:p>
            <a:fld id="{F1ACD797-47ED-4618-8B61-732DB57D3BCB}" type="slidenum">
              <a:rPr lang="en-GB" smtClean="0"/>
              <a:t>‹#›</a:t>
            </a:fld>
            <a:endParaRPr lang="en-GB" dirty="0"/>
          </a:p>
        </p:txBody>
      </p:sp>
    </p:spTree>
    <p:extLst>
      <p:ext uri="{BB962C8B-B14F-4D97-AF65-F5344CB8AC3E}">
        <p14:creationId xmlns:p14="http://schemas.microsoft.com/office/powerpoint/2010/main" val="3196454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3F6669A-65A1-4200-84D5-A4C4D138B95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5D9BD33-6FB2-437A-A381-D82454434A6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E693185-2DDA-4C4C-A5D6-B29869EDD592}"/>
              </a:ext>
            </a:extLst>
          </p:cNvPr>
          <p:cNvSpPr>
            <a:spLocks noGrp="1"/>
          </p:cNvSpPr>
          <p:nvPr>
            <p:ph type="dt" sz="half" idx="10"/>
          </p:nvPr>
        </p:nvSpPr>
        <p:spPr/>
        <p:txBody>
          <a:bodyPr/>
          <a:lstStyle/>
          <a:p>
            <a:fld id="{AEE0521F-011A-495C-A627-0737C199B5B0}" type="datetimeFigureOut">
              <a:rPr lang="en-GB" smtClean="0"/>
              <a:t>25/01/2022</a:t>
            </a:fld>
            <a:endParaRPr lang="en-GB" dirty="0"/>
          </a:p>
        </p:txBody>
      </p:sp>
      <p:sp>
        <p:nvSpPr>
          <p:cNvPr id="5" name="Footer Placeholder 4">
            <a:extLst>
              <a:ext uri="{FF2B5EF4-FFF2-40B4-BE49-F238E27FC236}">
                <a16:creationId xmlns:a16="http://schemas.microsoft.com/office/drawing/2014/main" id="{C7881C3C-03C4-4D01-8B96-344D9EE9B86A}"/>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BAA1FB05-89D4-462A-9F02-196450FF6886}"/>
              </a:ext>
            </a:extLst>
          </p:cNvPr>
          <p:cNvSpPr>
            <a:spLocks noGrp="1"/>
          </p:cNvSpPr>
          <p:nvPr>
            <p:ph type="sldNum" sz="quarter" idx="12"/>
          </p:nvPr>
        </p:nvSpPr>
        <p:spPr/>
        <p:txBody>
          <a:bodyPr/>
          <a:lstStyle/>
          <a:p>
            <a:fld id="{F1ACD797-47ED-4618-8B61-732DB57D3BCB}" type="slidenum">
              <a:rPr lang="en-GB" smtClean="0"/>
              <a:t>‹#›</a:t>
            </a:fld>
            <a:endParaRPr lang="en-GB" dirty="0"/>
          </a:p>
        </p:txBody>
      </p:sp>
    </p:spTree>
    <p:extLst>
      <p:ext uri="{BB962C8B-B14F-4D97-AF65-F5344CB8AC3E}">
        <p14:creationId xmlns:p14="http://schemas.microsoft.com/office/powerpoint/2010/main" val="7524129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B3A5E-1FDE-41C2-9376-9A91831238C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3DEB110-764E-4CFD-AE25-ECA401A9F74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6689AB4-0E60-41E9-8DC3-7FDBC0A81565}"/>
              </a:ext>
            </a:extLst>
          </p:cNvPr>
          <p:cNvSpPr>
            <a:spLocks noGrp="1"/>
          </p:cNvSpPr>
          <p:nvPr>
            <p:ph type="dt" sz="half" idx="10"/>
          </p:nvPr>
        </p:nvSpPr>
        <p:spPr/>
        <p:txBody>
          <a:bodyPr/>
          <a:lstStyle/>
          <a:p>
            <a:fld id="{AEE0521F-011A-495C-A627-0737C199B5B0}" type="datetimeFigureOut">
              <a:rPr lang="en-GB" smtClean="0"/>
              <a:t>25/01/2022</a:t>
            </a:fld>
            <a:endParaRPr lang="en-GB" dirty="0"/>
          </a:p>
        </p:txBody>
      </p:sp>
      <p:sp>
        <p:nvSpPr>
          <p:cNvPr id="5" name="Footer Placeholder 4">
            <a:extLst>
              <a:ext uri="{FF2B5EF4-FFF2-40B4-BE49-F238E27FC236}">
                <a16:creationId xmlns:a16="http://schemas.microsoft.com/office/drawing/2014/main" id="{91A6E595-2B67-43B7-B4AB-799C5C5C537C}"/>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39CF225D-2988-4A23-9643-D92D0F0A75F7}"/>
              </a:ext>
            </a:extLst>
          </p:cNvPr>
          <p:cNvSpPr>
            <a:spLocks noGrp="1"/>
          </p:cNvSpPr>
          <p:nvPr>
            <p:ph type="sldNum" sz="quarter" idx="12"/>
          </p:nvPr>
        </p:nvSpPr>
        <p:spPr/>
        <p:txBody>
          <a:bodyPr/>
          <a:lstStyle/>
          <a:p>
            <a:fld id="{F1ACD797-47ED-4618-8B61-732DB57D3BCB}" type="slidenum">
              <a:rPr lang="en-GB" smtClean="0"/>
              <a:t>‹#›</a:t>
            </a:fld>
            <a:endParaRPr lang="en-GB" dirty="0"/>
          </a:p>
        </p:txBody>
      </p:sp>
    </p:spTree>
    <p:extLst>
      <p:ext uri="{BB962C8B-B14F-4D97-AF65-F5344CB8AC3E}">
        <p14:creationId xmlns:p14="http://schemas.microsoft.com/office/powerpoint/2010/main" val="21017738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5C3EA-3CE4-480D-BEF7-56534B3188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8C94628-C907-42B0-8997-F493D8FB7E3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92E666F-DDB7-4EC3-AEC1-135F0D84D9E1}"/>
              </a:ext>
            </a:extLst>
          </p:cNvPr>
          <p:cNvSpPr>
            <a:spLocks noGrp="1"/>
          </p:cNvSpPr>
          <p:nvPr>
            <p:ph type="dt" sz="half" idx="10"/>
          </p:nvPr>
        </p:nvSpPr>
        <p:spPr/>
        <p:txBody>
          <a:bodyPr/>
          <a:lstStyle/>
          <a:p>
            <a:fld id="{AEE0521F-011A-495C-A627-0737C199B5B0}" type="datetimeFigureOut">
              <a:rPr lang="en-GB" smtClean="0"/>
              <a:t>25/01/2022</a:t>
            </a:fld>
            <a:endParaRPr lang="en-GB" dirty="0"/>
          </a:p>
        </p:txBody>
      </p:sp>
      <p:sp>
        <p:nvSpPr>
          <p:cNvPr id="5" name="Footer Placeholder 4">
            <a:extLst>
              <a:ext uri="{FF2B5EF4-FFF2-40B4-BE49-F238E27FC236}">
                <a16:creationId xmlns:a16="http://schemas.microsoft.com/office/drawing/2014/main" id="{A3878613-7B07-4FDF-8BD8-268BA049C5B9}"/>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57BD1191-C213-4124-AF79-AA146EAF97D7}"/>
              </a:ext>
            </a:extLst>
          </p:cNvPr>
          <p:cNvSpPr>
            <a:spLocks noGrp="1"/>
          </p:cNvSpPr>
          <p:nvPr>
            <p:ph type="sldNum" sz="quarter" idx="12"/>
          </p:nvPr>
        </p:nvSpPr>
        <p:spPr/>
        <p:txBody>
          <a:bodyPr/>
          <a:lstStyle/>
          <a:p>
            <a:fld id="{F1ACD797-47ED-4618-8B61-732DB57D3BCB}" type="slidenum">
              <a:rPr lang="en-GB" smtClean="0"/>
              <a:t>‹#›</a:t>
            </a:fld>
            <a:endParaRPr lang="en-GB" dirty="0"/>
          </a:p>
        </p:txBody>
      </p:sp>
    </p:spTree>
    <p:extLst>
      <p:ext uri="{BB962C8B-B14F-4D97-AF65-F5344CB8AC3E}">
        <p14:creationId xmlns:p14="http://schemas.microsoft.com/office/powerpoint/2010/main" val="42208160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986C5-4899-4D33-99B7-5C63F0A414D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580E557-BABD-47E8-B1CD-DC4B8B5428C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E2BA33F6-2448-47BD-93C9-BF110B5919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27FE089F-8F83-4100-9A57-80D15468849C}"/>
              </a:ext>
            </a:extLst>
          </p:cNvPr>
          <p:cNvSpPr>
            <a:spLocks noGrp="1"/>
          </p:cNvSpPr>
          <p:nvPr>
            <p:ph type="dt" sz="half" idx="10"/>
          </p:nvPr>
        </p:nvSpPr>
        <p:spPr/>
        <p:txBody>
          <a:bodyPr/>
          <a:lstStyle/>
          <a:p>
            <a:fld id="{AEE0521F-011A-495C-A627-0737C199B5B0}" type="datetimeFigureOut">
              <a:rPr lang="en-GB" smtClean="0"/>
              <a:t>25/01/2022</a:t>
            </a:fld>
            <a:endParaRPr lang="en-GB" dirty="0"/>
          </a:p>
        </p:txBody>
      </p:sp>
      <p:sp>
        <p:nvSpPr>
          <p:cNvPr id="6" name="Footer Placeholder 5">
            <a:extLst>
              <a:ext uri="{FF2B5EF4-FFF2-40B4-BE49-F238E27FC236}">
                <a16:creationId xmlns:a16="http://schemas.microsoft.com/office/drawing/2014/main" id="{8BA25F6D-4DE6-4C49-B8CE-44B00EDAFB43}"/>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2F60DF7B-8BBC-49C7-ACDA-EB4126823706}"/>
              </a:ext>
            </a:extLst>
          </p:cNvPr>
          <p:cNvSpPr>
            <a:spLocks noGrp="1"/>
          </p:cNvSpPr>
          <p:nvPr>
            <p:ph type="sldNum" sz="quarter" idx="12"/>
          </p:nvPr>
        </p:nvSpPr>
        <p:spPr/>
        <p:txBody>
          <a:bodyPr/>
          <a:lstStyle/>
          <a:p>
            <a:fld id="{F1ACD797-47ED-4618-8B61-732DB57D3BCB}" type="slidenum">
              <a:rPr lang="en-GB" smtClean="0"/>
              <a:t>‹#›</a:t>
            </a:fld>
            <a:endParaRPr lang="en-GB" dirty="0"/>
          </a:p>
        </p:txBody>
      </p:sp>
    </p:spTree>
    <p:extLst>
      <p:ext uri="{BB962C8B-B14F-4D97-AF65-F5344CB8AC3E}">
        <p14:creationId xmlns:p14="http://schemas.microsoft.com/office/powerpoint/2010/main" val="19597957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A9800-FE41-4E75-95B1-8CCC8A92EF43}"/>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7CF3E7E-5E58-47CD-BF68-AA02229FF1F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7798CD8-2395-496A-AB1F-E0DF62E669A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10EEDB82-4FDB-4745-B4F0-7825B499B8D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49989CB-7DF3-4E8E-9BBA-F00EE965B4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DB409E7-0DED-425E-92C8-FC0859155204}"/>
              </a:ext>
            </a:extLst>
          </p:cNvPr>
          <p:cNvSpPr>
            <a:spLocks noGrp="1"/>
          </p:cNvSpPr>
          <p:nvPr>
            <p:ph type="dt" sz="half" idx="10"/>
          </p:nvPr>
        </p:nvSpPr>
        <p:spPr/>
        <p:txBody>
          <a:bodyPr/>
          <a:lstStyle/>
          <a:p>
            <a:fld id="{AEE0521F-011A-495C-A627-0737C199B5B0}" type="datetimeFigureOut">
              <a:rPr lang="en-GB" smtClean="0"/>
              <a:t>25/01/2022</a:t>
            </a:fld>
            <a:endParaRPr lang="en-GB" dirty="0"/>
          </a:p>
        </p:txBody>
      </p:sp>
      <p:sp>
        <p:nvSpPr>
          <p:cNvPr id="8" name="Footer Placeholder 7">
            <a:extLst>
              <a:ext uri="{FF2B5EF4-FFF2-40B4-BE49-F238E27FC236}">
                <a16:creationId xmlns:a16="http://schemas.microsoft.com/office/drawing/2014/main" id="{066961B4-7B88-4777-82E6-071A468F75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0D8566CE-2BEC-4492-9344-F16E6FB4BFA6}"/>
              </a:ext>
            </a:extLst>
          </p:cNvPr>
          <p:cNvSpPr>
            <a:spLocks noGrp="1"/>
          </p:cNvSpPr>
          <p:nvPr>
            <p:ph type="sldNum" sz="quarter" idx="12"/>
          </p:nvPr>
        </p:nvSpPr>
        <p:spPr/>
        <p:txBody>
          <a:bodyPr/>
          <a:lstStyle/>
          <a:p>
            <a:fld id="{F1ACD797-47ED-4618-8B61-732DB57D3BCB}" type="slidenum">
              <a:rPr lang="en-GB" smtClean="0"/>
              <a:t>‹#›</a:t>
            </a:fld>
            <a:endParaRPr lang="en-GB" dirty="0"/>
          </a:p>
        </p:txBody>
      </p:sp>
    </p:spTree>
    <p:extLst>
      <p:ext uri="{BB962C8B-B14F-4D97-AF65-F5344CB8AC3E}">
        <p14:creationId xmlns:p14="http://schemas.microsoft.com/office/powerpoint/2010/main" val="29439843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ADABF-C3FD-4A41-8142-E75C8C9F279E}"/>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88F46F71-B0C2-4E75-B964-91F6D04983BE}"/>
              </a:ext>
            </a:extLst>
          </p:cNvPr>
          <p:cNvSpPr>
            <a:spLocks noGrp="1"/>
          </p:cNvSpPr>
          <p:nvPr>
            <p:ph type="dt" sz="half" idx="10"/>
          </p:nvPr>
        </p:nvSpPr>
        <p:spPr/>
        <p:txBody>
          <a:bodyPr/>
          <a:lstStyle/>
          <a:p>
            <a:fld id="{AEE0521F-011A-495C-A627-0737C199B5B0}" type="datetimeFigureOut">
              <a:rPr lang="en-GB" smtClean="0"/>
              <a:t>25/01/2022</a:t>
            </a:fld>
            <a:endParaRPr lang="en-GB" dirty="0"/>
          </a:p>
        </p:txBody>
      </p:sp>
      <p:sp>
        <p:nvSpPr>
          <p:cNvPr id="4" name="Footer Placeholder 3">
            <a:extLst>
              <a:ext uri="{FF2B5EF4-FFF2-40B4-BE49-F238E27FC236}">
                <a16:creationId xmlns:a16="http://schemas.microsoft.com/office/drawing/2014/main" id="{C3D911BE-1AE1-48B6-9744-65D835C0C35D}"/>
              </a:ext>
            </a:extLst>
          </p:cNvPr>
          <p:cNvSpPr>
            <a:spLocks noGrp="1"/>
          </p:cNvSpPr>
          <p:nvPr>
            <p:ph type="ftr" sz="quarter" idx="11"/>
          </p:nvPr>
        </p:nvSpPr>
        <p:spPr/>
        <p:txBody>
          <a:bodyPr/>
          <a:lstStyle/>
          <a:p>
            <a:endParaRPr lang="en-GB" dirty="0"/>
          </a:p>
        </p:txBody>
      </p:sp>
      <p:sp>
        <p:nvSpPr>
          <p:cNvPr id="5" name="Slide Number Placeholder 4">
            <a:extLst>
              <a:ext uri="{FF2B5EF4-FFF2-40B4-BE49-F238E27FC236}">
                <a16:creationId xmlns:a16="http://schemas.microsoft.com/office/drawing/2014/main" id="{FD64805B-F4ED-457F-8DA0-2290BE7E8F27}"/>
              </a:ext>
            </a:extLst>
          </p:cNvPr>
          <p:cNvSpPr>
            <a:spLocks noGrp="1"/>
          </p:cNvSpPr>
          <p:nvPr>
            <p:ph type="sldNum" sz="quarter" idx="12"/>
          </p:nvPr>
        </p:nvSpPr>
        <p:spPr/>
        <p:txBody>
          <a:bodyPr/>
          <a:lstStyle/>
          <a:p>
            <a:fld id="{F1ACD797-47ED-4618-8B61-732DB57D3BCB}" type="slidenum">
              <a:rPr lang="en-GB" smtClean="0"/>
              <a:t>‹#›</a:t>
            </a:fld>
            <a:endParaRPr lang="en-GB" dirty="0"/>
          </a:p>
        </p:txBody>
      </p:sp>
    </p:spTree>
    <p:extLst>
      <p:ext uri="{BB962C8B-B14F-4D97-AF65-F5344CB8AC3E}">
        <p14:creationId xmlns:p14="http://schemas.microsoft.com/office/powerpoint/2010/main" val="34999503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1BEAC6D-EB04-4AB7-ACA9-EC0225693FDB}"/>
              </a:ext>
            </a:extLst>
          </p:cNvPr>
          <p:cNvSpPr>
            <a:spLocks noGrp="1"/>
          </p:cNvSpPr>
          <p:nvPr>
            <p:ph type="dt" sz="half" idx="10"/>
          </p:nvPr>
        </p:nvSpPr>
        <p:spPr/>
        <p:txBody>
          <a:bodyPr/>
          <a:lstStyle/>
          <a:p>
            <a:fld id="{AEE0521F-011A-495C-A627-0737C199B5B0}" type="datetimeFigureOut">
              <a:rPr lang="en-GB" smtClean="0"/>
              <a:t>25/01/2022</a:t>
            </a:fld>
            <a:endParaRPr lang="en-GB" dirty="0"/>
          </a:p>
        </p:txBody>
      </p:sp>
      <p:sp>
        <p:nvSpPr>
          <p:cNvPr id="3" name="Footer Placeholder 2">
            <a:extLst>
              <a:ext uri="{FF2B5EF4-FFF2-40B4-BE49-F238E27FC236}">
                <a16:creationId xmlns:a16="http://schemas.microsoft.com/office/drawing/2014/main" id="{3AC0C80A-3AFF-4EAF-9AC5-D6E2325B26A3}"/>
              </a:ext>
            </a:extLst>
          </p:cNvPr>
          <p:cNvSpPr>
            <a:spLocks noGrp="1"/>
          </p:cNvSpPr>
          <p:nvPr>
            <p:ph type="ftr" sz="quarter" idx="11"/>
          </p:nvPr>
        </p:nvSpPr>
        <p:spPr/>
        <p:txBody>
          <a:bodyPr/>
          <a:lstStyle/>
          <a:p>
            <a:endParaRPr lang="en-GB" dirty="0"/>
          </a:p>
        </p:txBody>
      </p:sp>
      <p:sp>
        <p:nvSpPr>
          <p:cNvPr id="4" name="Slide Number Placeholder 3">
            <a:extLst>
              <a:ext uri="{FF2B5EF4-FFF2-40B4-BE49-F238E27FC236}">
                <a16:creationId xmlns:a16="http://schemas.microsoft.com/office/drawing/2014/main" id="{4F542D38-FCF1-45F1-A681-CAF7998B25C7}"/>
              </a:ext>
            </a:extLst>
          </p:cNvPr>
          <p:cNvSpPr>
            <a:spLocks noGrp="1"/>
          </p:cNvSpPr>
          <p:nvPr>
            <p:ph type="sldNum" sz="quarter" idx="12"/>
          </p:nvPr>
        </p:nvSpPr>
        <p:spPr/>
        <p:txBody>
          <a:bodyPr/>
          <a:lstStyle/>
          <a:p>
            <a:fld id="{F1ACD797-47ED-4618-8B61-732DB57D3BCB}" type="slidenum">
              <a:rPr lang="en-GB" smtClean="0"/>
              <a:t>‹#›</a:t>
            </a:fld>
            <a:endParaRPr lang="en-GB" dirty="0"/>
          </a:p>
        </p:txBody>
      </p:sp>
    </p:spTree>
    <p:extLst>
      <p:ext uri="{BB962C8B-B14F-4D97-AF65-F5344CB8AC3E}">
        <p14:creationId xmlns:p14="http://schemas.microsoft.com/office/powerpoint/2010/main" val="10890591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EC41B-DE10-4413-B30D-A537A04956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9C4D5E41-7907-4227-AA6B-71E7173237A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45A3DBDB-3661-42BF-B71B-0B261825F2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AF3115-E913-447A-ABD1-102626D58370}"/>
              </a:ext>
            </a:extLst>
          </p:cNvPr>
          <p:cNvSpPr>
            <a:spLocks noGrp="1"/>
          </p:cNvSpPr>
          <p:nvPr>
            <p:ph type="dt" sz="half" idx="10"/>
          </p:nvPr>
        </p:nvSpPr>
        <p:spPr/>
        <p:txBody>
          <a:bodyPr/>
          <a:lstStyle/>
          <a:p>
            <a:fld id="{AEE0521F-011A-495C-A627-0737C199B5B0}" type="datetimeFigureOut">
              <a:rPr lang="en-GB" smtClean="0"/>
              <a:t>25/01/2022</a:t>
            </a:fld>
            <a:endParaRPr lang="en-GB" dirty="0"/>
          </a:p>
        </p:txBody>
      </p:sp>
      <p:sp>
        <p:nvSpPr>
          <p:cNvPr id="6" name="Footer Placeholder 5">
            <a:extLst>
              <a:ext uri="{FF2B5EF4-FFF2-40B4-BE49-F238E27FC236}">
                <a16:creationId xmlns:a16="http://schemas.microsoft.com/office/drawing/2014/main" id="{2CC67F39-A5F5-4A88-BF2E-D95AD378AE79}"/>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F554D18C-E613-45E6-B99E-978D6C77D731}"/>
              </a:ext>
            </a:extLst>
          </p:cNvPr>
          <p:cNvSpPr>
            <a:spLocks noGrp="1"/>
          </p:cNvSpPr>
          <p:nvPr>
            <p:ph type="sldNum" sz="quarter" idx="12"/>
          </p:nvPr>
        </p:nvSpPr>
        <p:spPr/>
        <p:txBody>
          <a:bodyPr/>
          <a:lstStyle/>
          <a:p>
            <a:fld id="{F1ACD797-47ED-4618-8B61-732DB57D3BCB}" type="slidenum">
              <a:rPr lang="en-GB" smtClean="0"/>
              <a:t>‹#›</a:t>
            </a:fld>
            <a:endParaRPr lang="en-GB" dirty="0"/>
          </a:p>
        </p:txBody>
      </p:sp>
    </p:spTree>
    <p:extLst>
      <p:ext uri="{BB962C8B-B14F-4D97-AF65-F5344CB8AC3E}">
        <p14:creationId xmlns:p14="http://schemas.microsoft.com/office/powerpoint/2010/main" val="33414743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6047C-4CD9-4603-9AE4-857A3985CC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0CA2F60-DD5F-4A8E-B61C-E259C4F78CC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4" name="Text Placeholder 3">
            <a:extLst>
              <a:ext uri="{FF2B5EF4-FFF2-40B4-BE49-F238E27FC236}">
                <a16:creationId xmlns:a16="http://schemas.microsoft.com/office/drawing/2014/main" id="{80F3F2C8-A8F7-49D6-B7FA-4E142FCB7C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2DA5C5-35FD-4A4B-A069-5B74C445D287}"/>
              </a:ext>
            </a:extLst>
          </p:cNvPr>
          <p:cNvSpPr>
            <a:spLocks noGrp="1"/>
          </p:cNvSpPr>
          <p:nvPr>
            <p:ph type="dt" sz="half" idx="10"/>
          </p:nvPr>
        </p:nvSpPr>
        <p:spPr/>
        <p:txBody>
          <a:bodyPr/>
          <a:lstStyle/>
          <a:p>
            <a:fld id="{AEE0521F-011A-495C-A627-0737C199B5B0}" type="datetimeFigureOut">
              <a:rPr lang="en-GB" smtClean="0"/>
              <a:t>25/01/2022</a:t>
            </a:fld>
            <a:endParaRPr lang="en-GB" dirty="0"/>
          </a:p>
        </p:txBody>
      </p:sp>
      <p:sp>
        <p:nvSpPr>
          <p:cNvPr id="6" name="Footer Placeholder 5">
            <a:extLst>
              <a:ext uri="{FF2B5EF4-FFF2-40B4-BE49-F238E27FC236}">
                <a16:creationId xmlns:a16="http://schemas.microsoft.com/office/drawing/2014/main" id="{42E0B25D-C86C-4C80-9F92-FFD388F4CB2F}"/>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FEBF847C-5FDA-41D4-99C0-626E44A9D1CF}"/>
              </a:ext>
            </a:extLst>
          </p:cNvPr>
          <p:cNvSpPr>
            <a:spLocks noGrp="1"/>
          </p:cNvSpPr>
          <p:nvPr>
            <p:ph type="sldNum" sz="quarter" idx="12"/>
          </p:nvPr>
        </p:nvSpPr>
        <p:spPr/>
        <p:txBody>
          <a:bodyPr/>
          <a:lstStyle/>
          <a:p>
            <a:fld id="{F1ACD797-47ED-4618-8B61-732DB57D3BCB}" type="slidenum">
              <a:rPr lang="en-GB" smtClean="0"/>
              <a:t>‹#›</a:t>
            </a:fld>
            <a:endParaRPr lang="en-GB" dirty="0"/>
          </a:p>
        </p:txBody>
      </p:sp>
    </p:spTree>
    <p:extLst>
      <p:ext uri="{BB962C8B-B14F-4D97-AF65-F5344CB8AC3E}">
        <p14:creationId xmlns:p14="http://schemas.microsoft.com/office/powerpoint/2010/main" val="10665990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241A19-B9B8-4161-B565-74976187ADF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24B44E6-BF32-4038-9A4A-B4644AF7E9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D14A4E2-8A74-426E-86C7-1D4AB79488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E0521F-011A-495C-A627-0737C199B5B0}" type="datetimeFigureOut">
              <a:rPr lang="en-GB" smtClean="0"/>
              <a:t>25/01/2022</a:t>
            </a:fld>
            <a:endParaRPr lang="en-GB" dirty="0"/>
          </a:p>
        </p:txBody>
      </p:sp>
      <p:sp>
        <p:nvSpPr>
          <p:cNvPr id="5" name="Footer Placeholder 4">
            <a:extLst>
              <a:ext uri="{FF2B5EF4-FFF2-40B4-BE49-F238E27FC236}">
                <a16:creationId xmlns:a16="http://schemas.microsoft.com/office/drawing/2014/main" id="{536C47CA-8F90-48FD-8784-276C62BB347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a:extLst>
              <a:ext uri="{FF2B5EF4-FFF2-40B4-BE49-F238E27FC236}">
                <a16:creationId xmlns:a16="http://schemas.microsoft.com/office/drawing/2014/main" id="{C1F8CF82-C8E0-4975-A526-1EDD4BDBC4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ACD797-47ED-4618-8B61-732DB57D3BCB}" type="slidenum">
              <a:rPr lang="en-GB" smtClean="0"/>
              <a:t>‹#›</a:t>
            </a:fld>
            <a:endParaRPr lang="en-GB" dirty="0"/>
          </a:p>
        </p:txBody>
      </p:sp>
    </p:spTree>
    <p:extLst>
      <p:ext uri="{BB962C8B-B14F-4D97-AF65-F5344CB8AC3E}">
        <p14:creationId xmlns:p14="http://schemas.microsoft.com/office/powerpoint/2010/main" val="3085066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hyperlink" Target="https://towardsdatascience.com/the-fall-of-rnn-lstm-2d1594c74ce0"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428BEF0B-AB2A-4DF1-9A7D-1B0B42884538}"/>
              </a:ext>
            </a:extLst>
          </p:cNvPr>
          <p:cNvSpPr txBox="1"/>
          <p:nvPr/>
        </p:nvSpPr>
        <p:spPr>
          <a:xfrm>
            <a:off x="730538" y="1843949"/>
            <a:ext cx="8379847" cy="3847207"/>
          </a:xfrm>
          <a:prstGeom prst="rect">
            <a:avLst/>
          </a:prstGeom>
          <a:noFill/>
        </p:spPr>
        <p:txBody>
          <a:bodyPr wrap="square" rtlCol="0">
            <a:spAutoFit/>
          </a:bodyPr>
          <a:lstStyle/>
          <a:p>
            <a:r>
              <a:rPr lang="en-US" sz="4800" dirty="0">
                <a:solidFill>
                  <a:schemeClr val="tx2"/>
                </a:solidFill>
                <a:latin typeface="Abadi" panose="020B0604020104020204" pitchFamily="34" charset="0"/>
              </a:rPr>
              <a:t>Distro Energy</a:t>
            </a:r>
          </a:p>
          <a:p>
            <a:r>
              <a:rPr lang="en-US" sz="2800" dirty="0">
                <a:solidFill>
                  <a:schemeClr val="tx2"/>
                </a:solidFill>
                <a:latin typeface="Abadi" panose="020B0604020104020204" pitchFamily="34" charset="0"/>
              </a:rPr>
              <a:t>Data analysis &amp; future predictions</a:t>
            </a:r>
          </a:p>
          <a:p>
            <a:endParaRPr lang="en-US" sz="4800" dirty="0">
              <a:solidFill>
                <a:schemeClr val="tx2"/>
              </a:solidFill>
              <a:latin typeface="Abadi" panose="020B0604020104020204" pitchFamily="34" charset="0"/>
            </a:endParaRPr>
          </a:p>
          <a:p>
            <a:endParaRPr lang="en-US" sz="2000" dirty="0">
              <a:latin typeface="+mj-lt"/>
            </a:endParaRPr>
          </a:p>
          <a:p>
            <a:r>
              <a:rPr lang="en-US" sz="2800" dirty="0">
                <a:solidFill>
                  <a:schemeClr val="tx2"/>
                </a:solidFill>
                <a:latin typeface="+mj-lt"/>
              </a:rPr>
              <a:t>Mpagi Kironde (PhDc, AI)</a:t>
            </a:r>
          </a:p>
          <a:p>
            <a:r>
              <a:rPr lang="en-US" dirty="0">
                <a:solidFill>
                  <a:schemeClr val="tx2"/>
                </a:solidFill>
                <a:latin typeface="+mj-lt"/>
              </a:rPr>
              <a:t>Lead machine learning engineer</a:t>
            </a:r>
          </a:p>
          <a:p>
            <a:endParaRPr lang="en-US" dirty="0">
              <a:solidFill>
                <a:schemeClr val="tx2"/>
              </a:solidFill>
              <a:latin typeface="+mj-lt"/>
            </a:endParaRPr>
          </a:p>
          <a:p>
            <a:r>
              <a:rPr lang="en-US" dirty="0">
                <a:solidFill>
                  <a:schemeClr val="tx2"/>
                </a:solidFill>
                <a:latin typeface="+mj-lt"/>
              </a:rPr>
              <a:t>Code: </a:t>
            </a:r>
            <a:r>
              <a:rPr lang="en-GB" sz="1800" dirty="0">
                <a:latin typeface="+mj-lt"/>
              </a:rPr>
              <a:t>https://github.com/kirondem/solar-energy-prediction</a:t>
            </a:r>
          </a:p>
          <a:p>
            <a:endParaRPr lang="en-US" dirty="0">
              <a:solidFill>
                <a:schemeClr val="tx2"/>
              </a:solidFill>
              <a:latin typeface="+mj-lt"/>
            </a:endParaRPr>
          </a:p>
        </p:txBody>
      </p:sp>
      <p:pic>
        <p:nvPicPr>
          <p:cNvPr id="7" name="Content Placeholder 6">
            <a:extLst>
              <a:ext uri="{FF2B5EF4-FFF2-40B4-BE49-F238E27FC236}">
                <a16:creationId xmlns:a16="http://schemas.microsoft.com/office/drawing/2014/main" id="{F4F9623E-46DC-4BB2-BBD3-E3CABEB18B5A}"/>
              </a:ext>
            </a:extLst>
          </p:cNvPr>
          <p:cNvPicPr>
            <a:picLocks noGrp="1" noChangeAspect="1"/>
          </p:cNvPicPr>
          <p:nvPr>
            <p:ph idx="1"/>
          </p:nvPr>
        </p:nvPicPr>
        <p:blipFill>
          <a:blip r:embed="rId3"/>
          <a:stretch>
            <a:fillRect/>
          </a:stretch>
        </p:blipFill>
        <p:spPr>
          <a:xfrm>
            <a:off x="9181453" y="2052414"/>
            <a:ext cx="1641696" cy="1624137"/>
          </a:xfrm>
        </p:spPr>
      </p:pic>
      <p:sp>
        <p:nvSpPr>
          <p:cNvPr id="4" name="Slide Number Placeholder 3">
            <a:extLst>
              <a:ext uri="{FF2B5EF4-FFF2-40B4-BE49-F238E27FC236}">
                <a16:creationId xmlns:a16="http://schemas.microsoft.com/office/drawing/2014/main" id="{8A4D09DE-6D53-49AA-96C2-13450B81304A}"/>
              </a:ext>
            </a:extLst>
          </p:cNvPr>
          <p:cNvSpPr>
            <a:spLocks noGrp="1"/>
          </p:cNvSpPr>
          <p:nvPr>
            <p:ph type="sldNum" sz="quarter" idx="10"/>
          </p:nvPr>
        </p:nvSpPr>
        <p:spPr/>
        <p:txBody>
          <a:bodyPr/>
          <a:lstStyle/>
          <a:p>
            <a:pPr>
              <a:defRPr/>
            </a:pPr>
            <a:fld id="{D2AF1D20-DEBE-40AD-AEFC-FA9F678FC27D}" type="slidenum">
              <a:rPr lang="en-GB" altLang="en-US" smtClean="0"/>
              <a:pPr>
                <a:defRPr/>
              </a:pPr>
              <a:t>1</a:t>
            </a:fld>
            <a:endParaRPr lang="en-GB" altLang="en-US" dirty="0"/>
          </a:p>
        </p:txBody>
      </p:sp>
    </p:spTree>
    <p:extLst>
      <p:ext uri="{BB962C8B-B14F-4D97-AF65-F5344CB8AC3E}">
        <p14:creationId xmlns:p14="http://schemas.microsoft.com/office/powerpoint/2010/main" val="42597472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E1975-4494-4939-AB52-1CFE941CBD4B}"/>
              </a:ext>
            </a:extLst>
          </p:cNvPr>
          <p:cNvSpPr>
            <a:spLocks noGrp="1"/>
          </p:cNvSpPr>
          <p:nvPr>
            <p:ph type="title"/>
          </p:nvPr>
        </p:nvSpPr>
        <p:spPr>
          <a:xfrm>
            <a:off x="742950" y="355598"/>
            <a:ext cx="10515600" cy="677863"/>
          </a:xfrm>
        </p:spPr>
        <p:txBody>
          <a:bodyPr>
            <a:normAutofit/>
          </a:bodyPr>
          <a:lstStyle/>
          <a:p>
            <a:r>
              <a:rPr lang="en-US" sz="3200" dirty="0"/>
              <a:t>Results and e</a:t>
            </a:r>
            <a:r>
              <a:rPr lang="en-GB" sz="3200" dirty="0"/>
              <a:t>valuation</a:t>
            </a:r>
          </a:p>
        </p:txBody>
      </p:sp>
      <p:sp>
        <p:nvSpPr>
          <p:cNvPr id="3" name="Content Placeholder 2">
            <a:extLst>
              <a:ext uri="{FF2B5EF4-FFF2-40B4-BE49-F238E27FC236}">
                <a16:creationId xmlns:a16="http://schemas.microsoft.com/office/drawing/2014/main" id="{D60140C8-7AA1-44EA-A642-9D890754064C}"/>
              </a:ext>
            </a:extLst>
          </p:cNvPr>
          <p:cNvSpPr>
            <a:spLocks noGrp="1"/>
          </p:cNvSpPr>
          <p:nvPr>
            <p:ph idx="1"/>
          </p:nvPr>
        </p:nvSpPr>
        <p:spPr>
          <a:xfrm>
            <a:off x="742950" y="952083"/>
            <a:ext cx="10438314" cy="1103299"/>
          </a:xfrm>
        </p:spPr>
        <p:txBody>
          <a:bodyPr>
            <a:normAutofit/>
          </a:bodyPr>
          <a:lstStyle/>
          <a:p>
            <a:r>
              <a:rPr lang="en-US" sz="1400" b="1" dirty="0"/>
              <a:t>The Transformer model was able to learn the daily solar pattern fluctuation and zero production during the night.</a:t>
            </a:r>
          </a:p>
          <a:p>
            <a:r>
              <a:rPr lang="en-US" sz="1400" dirty="0"/>
              <a:t>The model’s accuracy doesn’t deteriorate much as you expand the forecast horizon as it learnt the latent pattern in the data</a:t>
            </a:r>
          </a:p>
          <a:p>
            <a:pPr marL="0" indent="0">
              <a:buNone/>
            </a:pPr>
            <a:endParaRPr lang="en-US" sz="1600" dirty="0"/>
          </a:p>
        </p:txBody>
      </p:sp>
      <p:sp>
        <p:nvSpPr>
          <p:cNvPr id="4" name="Slide Number Placeholder 3">
            <a:extLst>
              <a:ext uri="{FF2B5EF4-FFF2-40B4-BE49-F238E27FC236}">
                <a16:creationId xmlns:a16="http://schemas.microsoft.com/office/drawing/2014/main" id="{BCF02052-A3D8-4547-BEDA-A9CE1091842E}"/>
              </a:ext>
            </a:extLst>
          </p:cNvPr>
          <p:cNvSpPr>
            <a:spLocks noGrp="1"/>
          </p:cNvSpPr>
          <p:nvPr>
            <p:ph type="sldNum" sz="quarter" idx="10"/>
          </p:nvPr>
        </p:nvSpPr>
        <p:spPr/>
        <p:txBody>
          <a:bodyPr/>
          <a:lstStyle/>
          <a:p>
            <a:pPr>
              <a:defRPr/>
            </a:pPr>
            <a:fld id="{D2AF1D20-DEBE-40AD-AEFC-FA9F678FC27D}" type="slidenum">
              <a:rPr lang="en-GB" altLang="en-US" smtClean="0"/>
              <a:pPr>
                <a:defRPr/>
              </a:pPr>
              <a:t>10</a:t>
            </a:fld>
            <a:endParaRPr lang="en-GB" altLang="en-US" dirty="0"/>
          </a:p>
        </p:txBody>
      </p:sp>
      <p:sp>
        <p:nvSpPr>
          <p:cNvPr id="5" name="TextBox 4">
            <a:extLst>
              <a:ext uri="{FF2B5EF4-FFF2-40B4-BE49-F238E27FC236}">
                <a16:creationId xmlns:a16="http://schemas.microsoft.com/office/drawing/2014/main" id="{B3FF397C-CBE6-4509-8030-6A3EFBE1B21F}"/>
              </a:ext>
            </a:extLst>
          </p:cNvPr>
          <p:cNvSpPr txBox="1"/>
          <p:nvPr/>
        </p:nvSpPr>
        <p:spPr>
          <a:xfrm>
            <a:off x="838200" y="1612104"/>
            <a:ext cx="6096000" cy="369332"/>
          </a:xfrm>
          <a:prstGeom prst="rect">
            <a:avLst/>
          </a:prstGeom>
          <a:noFill/>
        </p:spPr>
        <p:txBody>
          <a:bodyPr wrap="square">
            <a:spAutoFit/>
          </a:bodyPr>
          <a:lstStyle/>
          <a:p>
            <a:pPr marL="0" indent="0">
              <a:buNone/>
            </a:pPr>
            <a:r>
              <a:rPr lang="en-US" sz="1800" u="sng" dirty="0">
                <a:latin typeface="+mn-lt"/>
              </a:rPr>
              <a:t>Test results</a:t>
            </a:r>
          </a:p>
        </p:txBody>
      </p:sp>
      <p:sp>
        <p:nvSpPr>
          <p:cNvPr id="10" name="TextBox 9">
            <a:extLst>
              <a:ext uri="{FF2B5EF4-FFF2-40B4-BE49-F238E27FC236}">
                <a16:creationId xmlns:a16="http://schemas.microsoft.com/office/drawing/2014/main" id="{355FEDE6-76A8-4B63-B22B-E553094B1DC0}"/>
              </a:ext>
            </a:extLst>
          </p:cNvPr>
          <p:cNvSpPr txBox="1"/>
          <p:nvPr/>
        </p:nvSpPr>
        <p:spPr>
          <a:xfrm>
            <a:off x="838200" y="2042235"/>
            <a:ext cx="10515599" cy="954107"/>
          </a:xfrm>
          <a:prstGeom prst="rect">
            <a:avLst/>
          </a:prstGeom>
          <a:noFill/>
        </p:spPr>
        <p:txBody>
          <a:bodyPr wrap="square">
            <a:spAutoFit/>
          </a:bodyPr>
          <a:lstStyle/>
          <a:p>
            <a:pPr marL="285750" indent="-285750">
              <a:buFont typeface="Arial" panose="020B0604020202020204" pitchFamily="34" charset="0"/>
              <a:buChar char="•"/>
            </a:pPr>
            <a:r>
              <a:rPr lang="en-GB" sz="1400" dirty="0"/>
              <a:t>Below are the prediction results of the model on unseen test data, datapoints between (2020-04-18 19:30:00 to 2020-04-24 21:30:00)</a:t>
            </a:r>
          </a:p>
          <a:p>
            <a:pPr marL="285750" indent="-285750">
              <a:buFont typeface="Arial" panose="020B0604020202020204" pitchFamily="34" charset="0"/>
              <a:buChar char="•"/>
            </a:pPr>
            <a:r>
              <a:rPr lang="en-GB" sz="1400" dirty="0"/>
              <a:t>As shown in (Figure 4), the model does a great job learning the pattern in the data.</a:t>
            </a:r>
          </a:p>
          <a:p>
            <a:pPr marL="285750" indent="-285750">
              <a:buFont typeface="Arial" panose="020B0604020202020204" pitchFamily="34" charset="0"/>
              <a:buChar char="•"/>
            </a:pPr>
            <a:r>
              <a:rPr lang="en-GB" sz="1400" dirty="0"/>
              <a:t>Model score an impressive </a:t>
            </a:r>
            <a:r>
              <a:rPr lang="en-GB" sz="1400" b="1" dirty="0"/>
              <a:t>RMSE: 7.8 kWh</a:t>
            </a:r>
          </a:p>
          <a:p>
            <a:endParaRPr lang="en-GB" sz="1400" dirty="0"/>
          </a:p>
        </p:txBody>
      </p:sp>
      <p:pic>
        <p:nvPicPr>
          <p:cNvPr id="14" name="Picture 13">
            <a:extLst>
              <a:ext uri="{FF2B5EF4-FFF2-40B4-BE49-F238E27FC236}">
                <a16:creationId xmlns:a16="http://schemas.microsoft.com/office/drawing/2014/main" id="{D59A9FF7-75C6-43AD-890F-444E716D12B8}"/>
              </a:ext>
            </a:extLst>
          </p:cNvPr>
          <p:cNvPicPr>
            <a:picLocks noChangeAspect="1"/>
          </p:cNvPicPr>
          <p:nvPr/>
        </p:nvPicPr>
        <p:blipFill>
          <a:blip r:embed="rId3"/>
          <a:stretch>
            <a:fillRect/>
          </a:stretch>
        </p:blipFill>
        <p:spPr>
          <a:xfrm>
            <a:off x="2209800" y="2990210"/>
            <a:ext cx="7414213" cy="3188455"/>
          </a:xfrm>
          <a:prstGeom prst="rect">
            <a:avLst/>
          </a:prstGeom>
        </p:spPr>
      </p:pic>
      <p:sp>
        <p:nvSpPr>
          <p:cNvPr id="15" name="TextBox 14">
            <a:extLst>
              <a:ext uri="{FF2B5EF4-FFF2-40B4-BE49-F238E27FC236}">
                <a16:creationId xmlns:a16="http://schemas.microsoft.com/office/drawing/2014/main" id="{AFD002B2-3E0F-47D3-A0F8-F4197E2086B9}"/>
              </a:ext>
            </a:extLst>
          </p:cNvPr>
          <p:cNvSpPr txBox="1"/>
          <p:nvPr/>
        </p:nvSpPr>
        <p:spPr>
          <a:xfrm>
            <a:off x="-87284" y="6217850"/>
            <a:ext cx="11948746" cy="276999"/>
          </a:xfrm>
          <a:prstGeom prst="rect">
            <a:avLst/>
          </a:prstGeom>
          <a:noFill/>
        </p:spPr>
        <p:txBody>
          <a:bodyPr wrap="square">
            <a:spAutoFit/>
          </a:bodyPr>
          <a:lstStyle/>
          <a:p>
            <a:pPr algn="ctr"/>
            <a:r>
              <a:rPr lang="en-US" sz="1200" dirty="0"/>
              <a:t>Figure 4: Test data predictions</a:t>
            </a:r>
          </a:p>
        </p:txBody>
      </p:sp>
    </p:spTree>
    <p:extLst>
      <p:ext uri="{BB962C8B-B14F-4D97-AF65-F5344CB8AC3E}">
        <p14:creationId xmlns:p14="http://schemas.microsoft.com/office/powerpoint/2010/main" val="2861425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E1975-4494-4939-AB52-1CFE941CBD4B}"/>
              </a:ext>
            </a:extLst>
          </p:cNvPr>
          <p:cNvSpPr>
            <a:spLocks noGrp="1"/>
          </p:cNvSpPr>
          <p:nvPr>
            <p:ph type="title"/>
          </p:nvPr>
        </p:nvSpPr>
        <p:spPr>
          <a:xfrm>
            <a:off x="742950" y="355598"/>
            <a:ext cx="10515600" cy="677863"/>
          </a:xfrm>
        </p:spPr>
        <p:txBody>
          <a:bodyPr>
            <a:normAutofit/>
          </a:bodyPr>
          <a:lstStyle/>
          <a:p>
            <a:r>
              <a:rPr lang="en-US" sz="3200" dirty="0"/>
              <a:t>Results and e</a:t>
            </a:r>
            <a:r>
              <a:rPr lang="en-GB" sz="3200" dirty="0"/>
              <a:t>valuation</a:t>
            </a:r>
          </a:p>
        </p:txBody>
      </p:sp>
      <p:sp>
        <p:nvSpPr>
          <p:cNvPr id="4" name="Slide Number Placeholder 3">
            <a:extLst>
              <a:ext uri="{FF2B5EF4-FFF2-40B4-BE49-F238E27FC236}">
                <a16:creationId xmlns:a16="http://schemas.microsoft.com/office/drawing/2014/main" id="{BCF02052-A3D8-4547-BEDA-A9CE1091842E}"/>
              </a:ext>
            </a:extLst>
          </p:cNvPr>
          <p:cNvSpPr>
            <a:spLocks noGrp="1"/>
          </p:cNvSpPr>
          <p:nvPr>
            <p:ph type="sldNum" sz="quarter" idx="10"/>
          </p:nvPr>
        </p:nvSpPr>
        <p:spPr/>
        <p:txBody>
          <a:bodyPr/>
          <a:lstStyle/>
          <a:p>
            <a:pPr>
              <a:defRPr/>
            </a:pPr>
            <a:fld id="{D2AF1D20-DEBE-40AD-AEFC-FA9F678FC27D}" type="slidenum">
              <a:rPr lang="en-GB" altLang="en-US" smtClean="0"/>
              <a:pPr>
                <a:defRPr/>
              </a:pPr>
              <a:t>11</a:t>
            </a:fld>
            <a:endParaRPr lang="en-GB" altLang="en-US" dirty="0"/>
          </a:p>
        </p:txBody>
      </p:sp>
      <p:sp>
        <p:nvSpPr>
          <p:cNvPr id="6" name="TextBox 5">
            <a:extLst>
              <a:ext uri="{FF2B5EF4-FFF2-40B4-BE49-F238E27FC236}">
                <a16:creationId xmlns:a16="http://schemas.microsoft.com/office/drawing/2014/main" id="{2A029E9B-6D12-45FB-94C5-1533BA5EEEBF}"/>
              </a:ext>
            </a:extLst>
          </p:cNvPr>
          <p:cNvSpPr txBox="1"/>
          <p:nvPr/>
        </p:nvSpPr>
        <p:spPr>
          <a:xfrm>
            <a:off x="838200" y="1135458"/>
            <a:ext cx="10515599" cy="646331"/>
          </a:xfrm>
          <a:prstGeom prst="rect">
            <a:avLst/>
          </a:prstGeom>
          <a:noFill/>
        </p:spPr>
        <p:txBody>
          <a:bodyPr wrap="square">
            <a:spAutoFit/>
          </a:bodyPr>
          <a:lstStyle/>
          <a:p>
            <a:r>
              <a:rPr lang="en-US" u="sng" dirty="0"/>
              <a:t>Forecast for period April 2021 (The data can be found in file data/predictions.csv)</a:t>
            </a:r>
          </a:p>
          <a:p>
            <a:pPr marL="0" indent="0">
              <a:buNone/>
            </a:pPr>
            <a:endParaRPr lang="en-US" sz="1800" u="sng" dirty="0">
              <a:latin typeface="+mn-lt"/>
            </a:endParaRPr>
          </a:p>
        </p:txBody>
      </p:sp>
      <p:pic>
        <p:nvPicPr>
          <p:cNvPr id="12" name="Picture 11">
            <a:extLst>
              <a:ext uri="{FF2B5EF4-FFF2-40B4-BE49-F238E27FC236}">
                <a16:creationId xmlns:a16="http://schemas.microsoft.com/office/drawing/2014/main" id="{5236F690-693A-4489-8D27-F075A173A899}"/>
              </a:ext>
            </a:extLst>
          </p:cNvPr>
          <p:cNvPicPr>
            <a:picLocks noChangeAspect="1"/>
          </p:cNvPicPr>
          <p:nvPr/>
        </p:nvPicPr>
        <p:blipFill>
          <a:blip r:embed="rId3"/>
          <a:stretch>
            <a:fillRect/>
          </a:stretch>
        </p:blipFill>
        <p:spPr>
          <a:xfrm>
            <a:off x="6248535" y="1883786"/>
            <a:ext cx="5656016" cy="2435314"/>
          </a:xfrm>
          <a:prstGeom prst="rect">
            <a:avLst/>
          </a:prstGeom>
        </p:spPr>
      </p:pic>
      <p:pic>
        <p:nvPicPr>
          <p:cNvPr id="14" name="Picture 13">
            <a:extLst>
              <a:ext uri="{FF2B5EF4-FFF2-40B4-BE49-F238E27FC236}">
                <a16:creationId xmlns:a16="http://schemas.microsoft.com/office/drawing/2014/main" id="{D56FD99D-3E3E-44C4-855B-8E8BEFE28F12}"/>
              </a:ext>
            </a:extLst>
          </p:cNvPr>
          <p:cNvPicPr>
            <a:picLocks noChangeAspect="1"/>
          </p:cNvPicPr>
          <p:nvPr/>
        </p:nvPicPr>
        <p:blipFill>
          <a:blip r:embed="rId4"/>
          <a:stretch>
            <a:fillRect/>
          </a:stretch>
        </p:blipFill>
        <p:spPr>
          <a:xfrm>
            <a:off x="261310" y="1844029"/>
            <a:ext cx="5656015" cy="2457807"/>
          </a:xfrm>
          <a:prstGeom prst="rect">
            <a:avLst/>
          </a:prstGeom>
        </p:spPr>
      </p:pic>
      <p:sp>
        <p:nvSpPr>
          <p:cNvPr id="15" name="TextBox 14">
            <a:extLst>
              <a:ext uri="{FF2B5EF4-FFF2-40B4-BE49-F238E27FC236}">
                <a16:creationId xmlns:a16="http://schemas.microsoft.com/office/drawing/2014/main" id="{E8DD64FD-674D-4B2D-A18B-4E71C747B60D}"/>
              </a:ext>
            </a:extLst>
          </p:cNvPr>
          <p:cNvSpPr txBox="1"/>
          <p:nvPr/>
        </p:nvSpPr>
        <p:spPr>
          <a:xfrm>
            <a:off x="921773" y="4468021"/>
            <a:ext cx="4335088" cy="276999"/>
          </a:xfrm>
          <a:prstGeom prst="rect">
            <a:avLst/>
          </a:prstGeom>
          <a:noFill/>
        </p:spPr>
        <p:txBody>
          <a:bodyPr wrap="square">
            <a:spAutoFit/>
          </a:bodyPr>
          <a:lstStyle/>
          <a:p>
            <a:pPr algn="ctr"/>
            <a:r>
              <a:rPr lang="en-US" sz="1200" dirty="0"/>
              <a:t>Figure 5: Comparing April 2020 vs Forecasted April 2021</a:t>
            </a:r>
          </a:p>
        </p:txBody>
      </p:sp>
      <p:sp>
        <p:nvSpPr>
          <p:cNvPr id="16" name="TextBox 15">
            <a:extLst>
              <a:ext uri="{FF2B5EF4-FFF2-40B4-BE49-F238E27FC236}">
                <a16:creationId xmlns:a16="http://schemas.microsoft.com/office/drawing/2014/main" id="{25F13669-0EA7-4B9D-BE52-77B390B95CAF}"/>
              </a:ext>
            </a:extLst>
          </p:cNvPr>
          <p:cNvSpPr txBox="1"/>
          <p:nvPr/>
        </p:nvSpPr>
        <p:spPr>
          <a:xfrm>
            <a:off x="6764235" y="4468020"/>
            <a:ext cx="4335088" cy="276999"/>
          </a:xfrm>
          <a:prstGeom prst="rect">
            <a:avLst/>
          </a:prstGeom>
          <a:noFill/>
        </p:spPr>
        <p:txBody>
          <a:bodyPr wrap="square">
            <a:spAutoFit/>
          </a:bodyPr>
          <a:lstStyle/>
          <a:p>
            <a:pPr algn="ctr"/>
            <a:r>
              <a:rPr lang="en-US" sz="1200" dirty="0"/>
              <a:t>Figure 6: Comparing March 2021 vs Forecasted April 2021</a:t>
            </a:r>
          </a:p>
        </p:txBody>
      </p:sp>
      <p:sp>
        <p:nvSpPr>
          <p:cNvPr id="19" name="TextBox 18">
            <a:extLst>
              <a:ext uri="{FF2B5EF4-FFF2-40B4-BE49-F238E27FC236}">
                <a16:creationId xmlns:a16="http://schemas.microsoft.com/office/drawing/2014/main" id="{73A0950B-FBB0-4E6C-9887-DDDD96AAC8FB}"/>
              </a:ext>
            </a:extLst>
          </p:cNvPr>
          <p:cNvSpPr txBox="1"/>
          <p:nvPr/>
        </p:nvSpPr>
        <p:spPr>
          <a:xfrm>
            <a:off x="261310" y="4792287"/>
            <a:ext cx="11643241" cy="1384995"/>
          </a:xfrm>
          <a:prstGeom prst="rect">
            <a:avLst/>
          </a:prstGeom>
          <a:noFill/>
        </p:spPr>
        <p:txBody>
          <a:bodyPr wrap="square">
            <a:spAutoFit/>
          </a:bodyPr>
          <a:lstStyle/>
          <a:p>
            <a:pPr marL="0" indent="0">
              <a:buNone/>
            </a:pPr>
            <a:r>
              <a:rPr lang="en-US" sz="1400" u="sng" dirty="0">
                <a:latin typeface="+mn-lt"/>
              </a:rPr>
              <a:t>Evaluation</a:t>
            </a:r>
          </a:p>
          <a:p>
            <a:pPr marL="0" indent="0">
              <a:buNone/>
            </a:pPr>
            <a:endParaRPr lang="en-US" sz="1400" u="sng" dirty="0"/>
          </a:p>
          <a:p>
            <a:pPr marL="285750" indent="-285750">
              <a:buFont typeface="Arial" panose="020B0604020202020204" pitchFamily="34" charset="0"/>
              <a:buChar char="•"/>
            </a:pPr>
            <a:r>
              <a:rPr lang="en-US" sz="1400" dirty="0"/>
              <a:t>The model learnt the daily pattern of the data, peaks during the day and zero production during the night</a:t>
            </a:r>
          </a:p>
          <a:p>
            <a:pPr marL="285750" indent="-285750">
              <a:buFont typeface="Arial" panose="020B0604020202020204" pitchFamily="34" charset="0"/>
              <a:buChar char="•"/>
            </a:pPr>
            <a:r>
              <a:rPr lang="en-US" sz="1400" dirty="0"/>
              <a:t>The model was able to predict April production very well, (Figure 5).</a:t>
            </a:r>
          </a:p>
          <a:p>
            <a:pPr marL="285750" indent="-285750">
              <a:buFont typeface="Arial" panose="020B0604020202020204" pitchFamily="34" charset="0"/>
              <a:buChar char="•"/>
            </a:pPr>
            <a:r>
              <a:rPr lang="en-US" sz="1400" dirty="0"/>
              <a:t>April 2020 seems to have been artificially generated (Figure 6),  when you compare March 2021 with forecasted April 2021, the scale is way off, because March 2021 is ground truth data while model learnt from artificial data.  </a:t>
            </a:r>
            <a:endParaRPr lang="en-US" sz="1400" dirty="0">
              <a:latin typeface="+mn-lt"/>
            </a:endParaRPr>
          </a:p>
        </p:txBody>
      </p:sp>
    </p:spTree>
    <p:extLst>
      <p:ext uri="{BB962C8B-B14F-4D97-AF65-F5344CB8AC3E}">
        <p14:creationId xmlns:p14="http://schemas.microsoft.com/office/powerpoint/2010/main" val="17908992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E1975-4494-4939-AB52-1CFE941CBD4B}"/>
              </a:ext>
            </a:extLst>
          </p:cNvPr>
          <p:cNvSpPr>
            <a:spLocks noGrp="1"/>
          </p:cNvSpPr>
          <p:nvPr>
            <p:ph type="title"/>
          </p:nvPr>
        </p:nvSpPr>
        <p:spPr>
          <a:xfrm>
            <a:off x="742950" y="355598"/>
            <a:ext cx="10515600" cy="677863"/>
          </a:xfrm>
        </p:spPr>
        <p:txBody>
          <a:bodyPr>
            <a:normAutofit/>
          </a:bodyPr>
          <a:lstStyle/>
          <a:p>
            <a:r>
              <a:rPr lang="en-US" sz="3200" dirty="0"/>
              <a:t>Further improvements and research</a:t>
            </a:r>
          </a:p>
        </p:txBody>
      </p:sp>
      <p:sp>
        <p:nvSpPr>
          <p:cNvPr id="3" name="Content Placeholder 2">
            <a:extLst>
              <a:ext uri="{FF2B5EF4-FFF2-40B4-BE49-F238E27FC236}">
                <a16:creationId xmlns:a16="http://schemas.microsoft.com/office/drawing/2014/main" id="{D60140C8-7AA1-44EA-A642-9D890754064C}"/>
              </a:ext>
            </a:extLst>
          </p:cNvPr>
          <p:cNvSpPr>
            <a:spLocks noGrp="1"/>
          </p:cNvSpPr>
          <p:nvPr>
            <p:ph idx="1"/>
          </p:nvPr>
        </p:nvSpPr>
        <p:spPr>
          <a:xfrm>
            <a:off x="742949" y="1033460"/>
            <a:ext cx="10897883" cy="2839364"/>
          </a:xfrm>
        </p:spPr>
        <p:txBody>
          <a:bodyPr>
            <a:normAutofit fontScale="92500" lnSpcReduction="10000"/>
          </a:bodyPr>
          <a:lstStyle/>
          <a:p>
            <a:r>
              <a:rPr lang="en-US" sz="1600" dirty="0"/>
              <a:t>With more time, I would have liked to create a baseline model to compare the transformer with, i.e., LSTM, simpler statistical or machine learning models typically tried for time series regression.</a:t>
            </a:r>
          </a:p>
          <a:p>
            <a:r>
              <a:rPr lang="en-US" sz="1600" dirty="0"/>
              <a:t>Research increasing the size of model, bigger models have more capacity but take longer to train.</a:t>
            </a:r>
          </a:p>
          <a:p>
            <a:r>
              <a:rPr lang="en-US" sz="1600" dirty="0"/>
              <a:t>Model hyperparameter optimization to further improve the model's accuracy. (Learning rate, weight decay, no of head, hidden layer size, dropout, optimizer)</a:t>
            </a:r>
          </a:p>
          <a:p>
            <a:r>
              <a:rPr lang="en-US" sz="1600" dirty="0"/>
              <a:t>Fine tune training data sequence length</a:t>
            </a:r>
          </a:p>
          <a:p>
            <a:r>
              <a:rPr lang="en-US" sz="1600" dirty="0">
                <a:latin typeface="+mn-lt"/>
              </a:rPr>
              <a:t>Do </a:t>
            </a:r>
            <a:r>
              <a:rPr lang="en-US" sz="1600" dirty="0"/>
              <a:t>further analysis of data, i.e., correlations in the data</a:t>
            </a:r>
          </a:p>
          <a:p>
            <a:r>
              <a:rPr lang="en-US" sz="1600" dirty="0"/>
              <a:t>Explore split data by month and train specialist to learn patterns for each month</a:t>
            </a:r>
          </a:p>
          <a:p>
            <a:r>
              <a:rPr lang="en-US" sz="1600" dirty="0"/>
              <a:t>DNN perform better with more data, sourcing more data or even generating more synthetic data should be investigated.</a:t>
            </a:r>
          </a:p>
          <a:p>
            <a:r>
              <a:rPr lang="en-US" sz="1600" dirty="0"/>
              <a:t>Explore </a:t>
            </a:r>
            <a:r>
              <a:rPr lang="en-GB" sz="1600" dirty="0"/>
              <a:t>data augmentation, i.e., weather data</a:t>
            </a:r>
          </a:p>
          <a:p>
            <a:endParaRPr lang="en-US" sz="1600" dirty="0"/>
          </a:p>
          <a:p>
            <a:endParaRPr lang="en-GB" sz="1600" dirty="0">
              <a:latin typeface="+mn-lt"/>
            </a:endParaRPr>
          </a:p>
        </p:txBody>
      </p:sp>
      <p:sp>
        <p:nvSpPr>
          <p:cNvPr id="4" name="Slide Number Placeholder 3">
            <a:extLst>
              <a:ext uri="{FF2B5EF4-FFF2-40B4-BE49-F238E27FC236}">
                <a16:creationId xmlns:a16="http://schemas.microsoft.com/office/drawing/2014/main" id="{BCF02052-A3D8-4547-BEDA-A9CE1091842E}"/>
              </a:ext>
            </a:extLst>
          </p:cNvPr>
          <p:cNvSpPr>
            <a:spLocks noGrp="1"/>
          </p:cNvSpPr>
          <p:nvPr>
            <p:ph type="sldNum" sz="quarter" idx="10"/>
          </p:nvPr>
        </p:nvSpPr>
        <p:spPr/>
        <p:txBody>
          <a:bodyPr/>
          <a:lstStyle/>
          <a:p>
            <a:pPr>
              <a:defRPr/>
            </a:pPr>
            <a:fld id="{D2AF1D20-DEBE-40AD-AEFC-FA9F678FC27D}" type="slidenum">
              <a:rPr lang="en-GB" altLang="en-US" smtClean="0"/>
              <a:pPr>
                <a:defRPr/>
              </a:pPr>
              <a:t>12</a:t>
            </a:fld>
            <a:endParaRPr lang="en-GB" altLang="en-US" dirty="0"/>
          </a:p>
        </p:txBody>
      </p:sp>
    </p:spTree>
    <p:extLst>
      <p:ext uri="{BB962C8B-B14F-4D97-AF65-F5344CB8AC3E}">
        <p14:creationId xmlns:p14="http://schemas.microsoft.com/office/powerpoint/2010/main" val="41995975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F02052-A3D8-4547-BEDA-A9CE1091842E}"/>
              </a:ext>
            </a:extLst>
          </p:cNvPr>
          <p:cNvSpPr>
            <a:spLocks noGrp="1"/>
          </p:cNvSpPr>
          <p:nvPr>
            <p:ph type="sldNum" sz="quarter" idx="10"/>
          </p:nvPr>
        </p:nvSpPr>
        <p:spPr/>
        <p:txBody>
          <a:bodyPr/>
          <a:lstStyle/>
          <a:p>
            <a:pPr>
              <a:defRPr/>
            </a:pPr>
            <a:fld id="{D2AF1D20-DEBE-40AD-AEFC-FA9F678FC27D}" type="slidenum">
              <a:rPr lang="en-GB" altLang="en-US" smtClean="0"/>
              <a:pPr>
                <a:defRPr/>
              </a:pPr>
              <a:t>13</a:t>
            </a:fld>
            <a:endParaRPr lang="en-GB" altLang="en-US" dirty="0"/>
          </a:p>
        </p:txBody>
      </p:sp>
      <p:sp>
        <p:nvSpPr>
          <p:cNvPr id="7" name="Title 1">
            <a:extLst>
              <a:ext uri="{FF2B5EF4-FFF2-40B4-BE49-F238E27FC236}">
                <a16:creationId xmlns:a16="http://schemas.microsoft.com/office/drawing/2014/main" id="{C60BCC8F-1567-4B0A-B82C-DB1EACE3C45C}"/>
              </a:ext>
            </a:extLst>
          </p:cNvPr>
          <p:cNvSpPr txBox="1">
            <a:spLocks/>
          </p:cNvSpPr>
          <p:nvPr/>
        </p:nvSpPr>
        <p:spPr>
          <a:xfrm>
            <a:off x="838200" y="355598"/>
            <a:ext cx="10515600" cy="6778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Generating more data</a:t>
            </a:r>
          </a:p>
        </p:txBody>
      </p:sp>
      <p:sp>
        <p:nvSpPr>
          <p:cNvPr id="8" name="Content Placeholder 2">
            <a:extLst>
              <a:ext uri="{FF2B5EF4-FFF2-40B4-BE49-F238E27FC236}">
                <a16:creationId xmlns:a16="http://schemas.microsoft.com/office/drawing/2014/main" id="{F2A68A7C-AB5B-4AF9-8C64-721DEF8800EB}"/>
              </a:ext>
            </a:extLst>
          </p:cNvPr>
          <p:cNvSpPr txBox="1">
            <a:spLocks/>
          </p:cNvSpPr>
          <p:nvPr/>
        </p:nvSpPr>
        <p:spPr>
          <a:xfrm>
            <a:off x="796505" y="2301363"/>
            <a:ext cx="10897883" cy="97649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b="1" dirty="0"/>
              <a:t>After training the DNN model its now relatively easy to generate synthetic data. This would be a recursive iterative loop, where the model uses a previous prediction to make future prediction.</a:t>
            </a:r>
          </a:p>
          <a:p>
            <a:r>
              <a:rPr lang="en-US" sz="1600" dirty="0"/>
              <a:t>Data generation code has been provided. (generate_data.py)</a:t>
            </a:r>
          </a:p>
          <a:p>
            <a:endParaRPr lang="en-GB" sz="1600" dirty="0"/>
          </a:p>
        </p:txBody>
      </p:sp>
      <p:sp>
        <p:nvSpPr>
          <p:cNvPr id="13" name="TextBox 12">
            <a:extLst>
              <a:ext uri="{FF2B5EF4-FFF2-40B4-BE49-F238E27FC236}">
                <a16:creationId xmlns:a16="http://schemas.microsoft.com/office/drawing/2014/main" id="{8107FE30-72B9-4F8D-994F-6893E6334E0C}"/>
              </a:ext>
            </a:extLst>
          </p:cNvPr>
          <p:cNvSpPr txBox="1"/>
          <p:nvPr/>
        </p:nvSpPr>
        <p:spPr>
          <a:xfrm>
            <a:off x="838199" y="3960811"/>
            <a:ext cx="10627744" cy="2031325"/>
          </a:xfrm>
          <a:prstGeom prst="rect">
            <a:avLst/>
          </a:prstGeom>
          <a:noFill/>
        </p:spPr>
        <p:txBody>
          <a:bodyPr wrap="square">
            <a:spAutoFit/>
          </a:bodyPr>
          <a:lstStyle/>
          <a:p>
            <a:r>
              <a:rPr lang="en-GB" dirty="0"/>
              <a:t>Generative modelling is an unsupervised learning task in machine learning that involves automatically discovering and learning the regularities or patterns in input data in such a way that the model can be used to generate or output new examples that plausibly could have been drawn from the original dataset.</a:t>
            </a:r>
          </a:p>
          <a:p>
            <a:endParaRPr lang="en-GB" dirty="0"/>
          </a:p>
          <a:p>
            <a:r>
              <a:rPr lang="en-GB" dirty="0"/>
              <a:t>Generative Adversarial Networks (GAN) are a clever way of training a generative model by framing the problem as a supervised learning problem with two sub-models (generator and discriminator model) i.e. Deep fakes</a:t>
            </a:r>
          </a:p>
          <a:p>
            <a:endParaRPr lang="en-GB" dirty="0"/>
          </a:p>
        </p:txBody>
      </p:sp>
      <p:sp>
        <p:nvSpPr>
          <p:cNvPr id="16" name="TextBox 15">
            <a:extLst>
              <a:ext uri="{FF2B5EF4-FFF2-40B4-BE49-F238E27FC236}">
                <a16:creationId xmlns:a16="http://schemas.microsoft.com/office/drawing/2014/main" id="{DDBB1327-2133-4456-AA8F-5A03E18A87DC}"/>
              </a:ext>
            </a:extLst>
          </p:cNvPr>
          <p:cNvSpPr txBox="1"/>
          <p:nvPr/>
        </p:nvSpPr>
        <p:spPr>
          <a:xfrm>
            <a:off x="838199" y="3387223"/>
            <a:ext cx="6096000" cy="369332"/>
          </a:xfrm>
          <a:prstGeom prst="rect">
            <a:avLst/>
          </a:prstGeom>
          <a:noFill/>
        </p:spPr>
        <p:txBody>
          <a:bodyPr wrap="square">
            <a:spAutoFit/>
          </a:bodyPr>
          <a:lstStyle/>
          <a:p>
            <a:pPr marL="0" indent="0">
              <a:buNone/>
            </a:pPr>
            <a:r>
              <a:rPr lang="en-GB" u="sng" dirty="0"/>
              <a:t>2. Generative Adversarial Networks (GAN</a:t>
            </a:r>
            <a:r>
              <a:rPr lang="en-GB" dirty="0"/>
              <a:t>)</a:t>
            </a:r>
            <a:endParaRPr lang="en-US" sz="1800" u="sng" dirty="0">
              <a:latin typeface="+mn-lt"/>
            </a:endParaRPr>
          </a:p>
        </p:txBody>
      </p:sp>
      <p:sp>
        <p:nvSpPr>
          <p:cNvPr id="17" name="TextBox 16">
            <a:extLst>
              <a:ext uri="{FF2B5EF4-FFF2-40B4-BE49-F238E27FC236}">
                <a16:creationId xmlns:a16="http://schemas.microsoft.com/office/drawing/2014/main" id="{9335E1E4-234C-4D74-B5B4-4ED18DE18758}"/>
              </a:ext>
            </a:extLst>
          </p:cNvPr>
          <p:cNvSpPr txBox="1"/>
          <p:nvPr/>
        </p:nvSpPr>
        <p:spPr>
          <a:xfrm>
            <a:off x="796505" y="1904274"/>
            <a:ext cx="6096000" cy="369332"/>
          </a:xfrm>
          <a:prstGeom prst="rect">
            <a:avLst/>
          </a:prstGeom>
          <a:noFill/>
        </p:spPr>
        <p:txBody>
          <a:bodyPr wrap="square">
            <a:spAutoFit/>
          </a:bodyPr>
          <a:lstStyle/>
          <a:p>
            <a:pPr marL="0" indent="0">
              <a:buNone/>
            </a:pPr>
            <a:r>
              <a:rPr lang="en-GB" u="sng" dirty="0"/>
              <a:t>1. Transformers</a:t>
            </a:r>
            <a:endParaRPr lang="en-US" sz="1800" u="sng" dirty="0">
              <a:latin typeface="+mn-lt"/>
            </a:endParaRPr>
          </a:p>
        </p:txBody>
      </p:sp>
      <p:sp>
        <p:nvSpPr>
          <p:cNvPr id="19" name="TextBox 18">
            <a:extLst>
              <a:ext uri="{FF2B5EF4-FFF2-40B4-BE49-F238E27FC236}">
                <a16:creationId xmlns:a16="http://schemas.microsoft.com/office/drawing/2014/main" id="{09B4364F-CF00-40E5-9A7C-38A4FA212EB6}"/>
              </a:ext>
            </a:extLst>
          </p:cNvPr>
          <p:cNvSpPr txBox="1"/>
          <p:nvPr/>
        </p:nvSpPr>
        <p:spPr>
          <a:xfrm>
            <a:off x="796505" y="1120529"/>
            <a:ext cx="10627744" cy="646331"/>
          </a:xfrm>
          <a:prstGeom prst="rect">
            <a:avLst/>
          </a:prstGeom>
          <a:noFill/>
        </p:spPr>
        <p:txBody>
          <a:bodyPr wrap="square">
            <a:spAutoFit/>
          </a:bodyPr>
          <a:lstStyle/>
          <a:p>
            <a:r>
              <a:rPr lang="en-US" dirty="0"/>
              <a:t>Below are two approaches that be explored to generate more, rather using simpler naïve approaches of a adding noise to the data</a:t>
            </a:r>
            <a:endParaRPr lang="en-GB" dirty="0"/>
          </a:p>
        </p:txBody>
      </p:sp>
    </p:spTree>
    <p:extLst>
      <p:ext uri="{BB962C8B-B14F-4D97-AF65-F5344CB8AC3E}">
        <p14:creationId xmlns:p14="http://schemas.microsoft.com/office/powerpoint/2010/main" val="6749052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A4D09DE-6D53-49AA-96C2-13450B81304A}"/>
              </a:ext>
            </a:extLst>
          </p:cNvPr>
          <p:cNvSpPr>
            <a:spLocks noGrp="1"/>
          </p:cNvSpPr>
          <p:nvPr>
            <p:ph type="sldNum" sz="quarter" idx="10"/>
          </p:nvPr>
        </p:nvSpPr>
        <p:spPr/>
        <p:txBody>
          <a:bodyPr/>
          <a:lstStyle/>
          <a:p>
            <a:pPr>
              <a:defRPr/>
            </a:pPr>
            <a:fld id="{D2AF1D20-DEBE-40AD-AEFC-FA9F678FC27D}" type="slidenum">
              <a:rPr lang="en-GB" altLang="en-US" smtClean="0"/>
              <a:pPr>
                <a:defRPr/>
              </a:pPr>
              <a:t>2</a:t>
            </a:fld>
            <a:endParaRPr lang="en-GB" altLang="en-US" dirty="0"/>
          </a:p>
        </p:txBody>
      </p:sp>
      <p:sp>
        <p:nvSpPr>
          <p:cNvPr id="7" name="Content Placeholder 6">
            <a:extLst>
              <a:ext uri="{FF2B5EF4-FFF2-40B4-BE49-F238E27FC236}">
                <a16:creationId xmlns:a16="http://schemas.microsoft.com/office/drawing/2014/main" id="{8CB02F49-EB2A-4B4D-A7BD-CB8480B75184}"/>
              </a:ext>
            </a:extLst>
          </p:cNvPr>
          <p:cNvSpPr>
            <a:spLocks noGrp="1"/>
          </p:cNvSpPr>
          <p:nvPr>
            <p:ph idx="1"/>
          </p:nvPr>
        </p:nvSpPr>
        <p:spPr>
          <a:xfrm>
            <a:off x="784860" y="415290"/>
            <a:ext cx="10515600" cy="4351338"/>
          </a:xfrm>
        </p:spPr>
        <p:txBody>
          <a:bodyPr>
            <a:normAutofit/>
          </a:bodyPr>
          <a:lstStyle/>
          <a:p>
            <a:pPr marL="342900" indent="-342900">
              <a:buFont typeface="+mj-lt"/>
              <a:buAutoNum type="arabicPeriod"/>
            </a:pPr>
            <a:r>
              <a:rPr lang="en-US" sz="1600" dirty="0"/>
              <a:t>Data Analysis</a:t>
            </a:r>
          </a:p>
          <a:p>
            <a:pPr lvl="1"/>
            <a:r>
              <a:rPr lang="en-US" sz="1400" dirty="0"/>
              <a:t>Solar production per month</a:t>
            </a:r>
          </a:p>
          <a:p>
            <a:pPr lvl="1"/>
            <a:r>
              <a:rPr lang="en-US" sz="1400" dirty="0"/>
              <a:t>Daily average production</a:t>
            </a:r>
          </a:p>
          <a:p>
            <a:pPr lvl="1"/>
            <a:r>
              <a:rPr lang="en-US" sz="1400" dirty="0"/>
              <a:t>Findings</a:t>
            </a:r>
          </a:p>
          <a:p>
            <a:pPr marL="342900" indent="-342900">
              <a:buFont typeface="+mj-lt"/>
              <a:buAutoNum type="arabicPeriod"/>
            </a:pPr>
            <a:r>
              <a:rPr lang="en-US" sz="1600" dirty="0"/>
              <a:t>Feature engineering</a:t>
            </a:r>
          </a:p>
          <a:p>
            <a:pPr marL="342900" indent="-342900">
              <a:buFont typeface="+mj-lt"/>
              <a:buAutoNum type="arabicPeriod"/>
            </a:pPr>
            <a:r>
              <a:rPr lang="en-US" sz="1600" dirty="0"/>
              <a:t>Modelling</a:t>
            </a:r>
          </a:p>
          <a:p>
            <a:pPr marL="342900" indent="-342900">
              <a:buFont typeface="+mj-lt"/>
              <a:buAutoNum type="arabicPeriod"/>
            </a:pPr>
            <a:r>
              <a:rPr lang="en-US" sz="1600" dirty="0"/>
              <a:t>Results and evaluation</a:t>
            </a:r>
          </a:p>
          <a:p>
            <a:pPr marL="342900" indent="-342900">
              <a:buFont typeface="+mj-lt"/>
              <a:buAutoNum type="arabicPeriod"/>
            </a:pPr>
            <a:r>
              <a:rPr lang="en-US" sz="1600" dirty="0"/>
              <a:t>Further research and improvements</a:t>
            </a:r>
          </a:p>
          <a:p>
            <a:pPr marL="342900" indent="-342900">
              <a:buFont typeface="+mj-lt"/>
              <a:buAutoNum type="arabicPeriod"/>
            </a:pPr>
            <a:r>
              <a:rPr lang="en-US" sz="1600" dirty="0"/>
              <a:t>Generating more data</a:t>
            </a:r>
          </a:p>
          <a:p>
            <a:pPr marL="342900" indent="-342900">
              <a:buFont typeface="+mj-lt"/>
              <a:buAutoNum type="arabicPeriod"/>
            </a:pPr>
            <a:endParaRPr lang="en-US" sz="1600" dirty="0"/>
          </a:p>
        </p:txBody>
      </p:sp>
    </p:spTree>
    <p:extLst>
      <p:ext uri="{BB962C8B-B14F-4D97-AF65-F5344CB8AC3E}">
        <p14:creationId xmlns:p14="http://schemas.microsoft.com/office/powerpoint/2010/main" val="1084472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66362-3FCE-435B-87D1-74F1B010611A}"/>
              </a:ext>
            </a:extLst>
          </p:cNvPr>
          <p:cNvSpPr>
            <a:spLocks noGrp="1"/>
          </p:cNvSpPr>
          <p:nvPr>
            <p:ph type="title"/>
          </p:nvPr>
        </p:nvSpPr>
        <p:spPr>
          <a:xfrm>
            <a:off x="243840" y="235514"/>
            <a:ext cx="9706897" cy="667262"/>
          </a:xfrm>
        </p:spPr>
        <p:txBody>
          <a:bodyPr>
            <a:normAutofit/>
          </a:bodyPr>
          <a:lstStyle/>
          <a:p>
            <a:r>
              <a:rPr lang="en-GB" sz="3200" dirty="0"/>
              <a:t>Data analysis</a:t>
            </a:r>
          </a:p>
        </p:txBody>
      </p:sp>
      <p:sp>
        <p:nvSpPr>
          <p:cNvPr id="4" name="Slide Number Placeholder 3">
            <a:extLst>
              <a:ext uri="{FF2B5EF4-FFF2-40B4-BE49-F238E27FC236}">
                <a16:creationId xmlns:a16="http://schemas.microsoft.com/office/drawing/2014/main" id="{8A4D09DE-6D53-49AA-96C2-13450B81304A}"/>
              </a:ext>
            </a:extLst>
          </p:cNvPr>
          <p:cNvSpPr>
            <a:spLocks noGrp="1"/>
          </p:cNvSpPr>
          <p:nvPr>
            <p:ph type="sldNum" sz="quarter" idx="10"/>
          </p:nvPr>
        </p:nvSpPr>
        <p:spPr/>
        <p:txBody>
          <a:bodyPr/>
          <a:lstStyle/>
          <a:p>
            <a:pPr>
              <a:defRPr/>
            </a:pPr>
            <a:fld id="{D2AF1D20-DEBE-40AD-AEFC-FA9F678FC27D}" type="slidenum">
              <a:rPr lang="en-GB" altLang="en-US" smtClean="0"/>
              <a:pPr>
                <a:defRPr/>
              </a:pPr>
              <a:t>3</a:t>
            </a:fld>
            <a:endParaRPr lang="en-GB" altLang="en-US" dirty="0"/>
          </a:p>
        </p:txBody>
      </p:sp>
      <p:pic>
        <p:nvPicPr>
          <p:cNvPr id="17" name="Content Placeholder 16">
            <a:extLst>
              <a:ext uri="{FF2B5EF4-FFF2-40B4-BE49-F238E27FC236}">
                <a16:creationId xmlns:a16="http://schemas.microsoft.com/office/drawing/2014/main" id="{4944AAC1-E310-4CD3-BF04-BFD59F9BFF13}"/>
              </a:ext>
            </a:extLst>
          </p:cNvPr>
          <p:cNvPicPr>
            <a:picLocks noGrp="1" noChangeAspect="1"/>
          </p:cNvPicPr>
          <p:nvPr>
            <p:ph idx="1"/>
          </p:nvPr>
        </p:nvPicPr>
        <p:blipFill>
          <a:blip r:embed="rId3"/>
          <a:stretch>
            <a:fillRect/>
          </a:stretch>
        </p:blipFill>
        <p:spPr>
          <a:xfrm>
            <a:off x="-71383" y="1424781"/>
            <a:ext cx="12126516" cy="4802187"/>
          </a:xfrm>
          <a:prstGeom prst="rect">
            <a:avLst/>
          </a:prstGeom>
        </p:spPr>
      </p:pic>
      <p:sp>
        <p:nvSpPr>
          <p:cNvPr id="18" name="TextBox 17">
            <a:extLst>
              <a:ext uri="{FF2B5EF4-FFF2-40B4-BE49-F238E27FC236}">
                <a16:creationId xmlns:a16="http://schemas.microsoft.com/office/drawing/2014/main" id="{2DD5FA69-5BE5-4762-9395-7313D6085D87}"/>
              </a:ext>
            </a:extLst>
          </p:cNvPr>
          <p:cNvSpPr txBox="1"/>
          <p:nvPr/>
        </p:nvSpPr>
        <p:spPr>
          <a:xfrm>
            <a:off x="-160313" y="6538912"/>
            <a:ext cx="11948746" cy="276999"/>
          </a:xfrm>
          <a:prstGeom prst="rect">
            <a:avLst/>
          </a:prstGeom>
          <a:noFill/>
        </p:spPr>
        <p:txBody>
          <a:bodyPr wrap="square">
            <a:spAutoFit/>
          </a:bodyPr>
          <a:lstStyle/>
          <a:p>
            <a:pPr algn="ctr"/>
            <a:r>
              <a:rPr lang="en-US" sz="1200" dirty="0"/>
              <a:t>Figure 1: Solar production datapoints (15min intervals) per month</a:t>
            </a:r>
          </a:p>
        </p:txBody>
      </p:sp>
      <p:sp>
        <p:nvSpPr>
          <p:cNvPr id="20" name="Title 1">
            <a:extLst>
              <a:ext uri="{FF2B5EF4-FFF2-40B4-BE49-F238E27FC236}">
                <a16:creationId xmlns:a16="http://schemas.microsoft.com/office/drawing/2014/main" id="{9DD595A2-DF36-4FE0-8056-D823688B1DD7}"/>
              </a:ext>
            </a:extLst>
          </p:cNvPr>
          <p:cNvSpPr txBox="1">
            <a:spLocks/>
          </p:cNvSpPr>
          <p:nvPr/>
        </p:nvSpPr>
        <p:spPr>
          <a:xfrm>
            <a:off x="1066801" y="902776"/>
            <a:ext cx="9364980" cy="39262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dirty="0"/>
              <a:t>Solar production per month</a:t>
            </a:r>
            <a:endParaRPr lang="en-GB" sz="1800" dirty="0"/>
          </a:p>
        </p:txBody>
      </p:sp>
    </p:spTree>
    <p:extLst>
      <p:ext uri="{BB962C8B-B14F-4D97-AF65-F5344CB8AC3E}">
        <p14:creationId xmlns:p14="http://schemas.microsoft.com/office/powerpoint/2010/main" val="28772976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66362-3FCE-435B-87D1-74F1B010611A}"/>
              </a:ext>
            </a:extLst>
          </p:cNvPr>
          <p:cNvSpPr>
            <a:spLocks noGrp="1"/>
          </p:cNvSpPr>
          <p:nvPr>
            <p:ph type="title"/>
          </p:nvPr>
        </p:nvSpPr>
        <p:spPr>
          <a:xfrm>
            <a:off x="838200" y="365126"/>
            <a:ext cx="9706897" cy="667262"/>
          </a:xfrm>
        </p:spPr>
        <p:txBody>
          <a:bodyPr>
            <a:normAutofit/>
          </a:bodyPr>
          <a:lstStyle/>
          <a:p>
            <a:pPr algn="ctr"/>
            <a:r>
              <a:rPr lang="en-GB" sz="1800" dirty="0"/>
              <a:t>Daily average production</a:t>
            </a:r>
          </a:p>
        </p:txBody>
      </p:sp>
      <p:sp>
        <p:nvSpPr>
          <p:cNvPr id="4" name="Slide Number Placeholder 3">
            <a:extLst>
              <a:ext uri="{FF2B5EF4-FFF2-40B4-BE49-F238E27FC236}">
                <a16:creationId xmlns:a16="http://schemas.microsoft.com/office/drawing/2014/main" id="{8A4D09DE-6D53-49AA-96C2-13450B81304A}"/>
              </a:ext>
            </a:extLst>
          </p:cNvPr>
          <p:cNvSpPr>
            <a:spLocks noGrp="1"/>
          </p:cNvSpPr>
          <p:nvPr>
            <p:ph type="sldNum" sz="quarter" idx="10"/>
          </p:nvPr>
        </p:nvSpPr>
        <p:spPr/>
        <p:txBody>
          <a:bodyPr/>
          <a:lstStyle/>
          <a:p>
            <a:pPr>
              <a:defRPr/>
            </a:pPr>
            <a:fld id="{D2AF1D20-DEBE-40AD-AEFC-FA9F678FC27D}" type="slidenum">
              <a:rPr lang="en-GB" altLang="en-US" smtClean="0"/>
              <a:pPr>
                <a:defRPr/>
              </a:pPr>
              <a:t>4</a:t>
            </a:fld>
            <a:endParaRPr lang="en-GB" altLang="en-US" dirty="0"/>
          </a:p>
        </p:txBody>
      </p:sp>
      <p:sp>
        <p:nvSpPr>
          <p:cNvPr id="18" name="TextBox 17">
            <a:extLst>
              <a:ext uri="{FF2B5EF4-FFF2-40B4-BE49-F238E27FC236}">
                <a16:creationId xmlns:a16="http://schemas.microsoft.com/office/drawing/2014/main" id="{2DD5FA69-5BE5-4762-9395-7313D6085D87}"/>
              </a:ext>
            </a:extLst>
          </p:cNvPr>
          <p:cNvSpPr txBox="1"/>
          <p:nvPr/>
        </p:nvSpPr>
        <p:spPr>
          <a:xfrm>
            <a:off x="121627" y="6261913"/>
            <a:ext cx="11948746" cy="276999"/>
          </a:xfrm>
          <a:prstGeom prst="rect">
            <a:avLst/>
          </a:prstGeom>
          <a:noFill/>
        </p:spPr>
        <p:txBody>
          <a:bodyPr wrap="square">
            <a:spAutoFit/>
          </a:bodyPr>
          <a:lstStyle/>
          <a:p>
            <a:pPr algn="ctr"/>
            <a:r>
              <a:rPr lang="en-US" sz="1200" dirty="0"/>
              <a:t>Figure 2: Daily average per month</a:t>
            </a:r>
          </a:p>
        </p:txBody>
      </p:sp>
      <p:sp>
        <p:nvSpPr>
          <p:cNvPr id="5" name="Content Placeholder 4">
            <a:extLst>
              <a:ext uri="{FF2B5EF4-FFF2-40B4-BE49-F238E27FC236}">
                <a16:creationId xmlns:a16="http://schemas.microsoft.com/office/drawing/2014/main" id="{0646A3DA-F9A7-402A-A929-73462DEC1386}"/>
              </a:ext>
            </a:extLst>
          </p:cNvPr>
          <p:cNvSpPr>
            <a:spLocks noGrp="1"/>
          </p:cNvSpPr>
          <p:nvPr>
            <p:ph idx="1"/>
          </p:nvPr>
        </p:nvSpPr>
        <p:spPr/>
        <p:txBody>
          <a:bodyPr/>
          <a:lstStyle/>
          <a:p>
            <a:endParaRPr lang="en-GB" dirty="0"/>
          </a:p>
        </p:txBody>
      </p:sp>
      <p:pic>
        <p:nvPicPr>
          <p:cNvPr id="7" name="Picture 6">
            <a:extLst>
              <a:ext uri="{FF2B5EF4-FFF2-40B4-BE49-F238E27FC236}">
                <a16:creationId xmlns:a16="http://schemas.microsoft.com/office/drawing/2014/main" id="{108953DA-4748-4DC9-A5FB-B88B95D1BFFE}"/>
              </a:ext>
            </a:extLst>
          </p:cNvPr>
          <p:cNvPicPr>
            <a:picLocks noChangeAspect="1"/>
          </p:cNvPicPr>
          <p:nvPr/>
        </p:nvPicPr>
        <p:blipFill>
          <a:blip r:embed="rId3"/>
          <a:stretch>
            <a:fillRect/>
          </a:stretch>
        </p:blipFill>
        <p:spPr>
          <a:xfrm>
            <a:off x="0" y="1348300"/>
            <a:ext cx="12192000" cy="4826368"/>
          </a:xfrm>
          <a:prstGeom prst="rect">
            <a:avLst/>
          </a:prstGeom>
        </p:spPr>
      </p:pic>
    </p:spTree>
    <p:extLst>
      <p:ext uri="{BB962C8B-B14F-4D97-AF65-F5344CB8AC3E}">
        <p14:creationId xmlns:p14="http://schemas.microsoft.com/office/powerpoint/2010/main" val="2483856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66362-3FCE-435B-87D1-74F1B010611A}"/>
              </a:ext>
            </a:extLst>
          </p:cNvPr>
          <p:cNvSpPr>
            <a:spLocks noGrp="1"/>
          </p:cNvSpPr>
          <p:nvPr>
            <p:ph type="title"/>
          </p:nvPr>
        </p:nvSpPr>
        <p:spPr>
          <a:xfrm>
            <a:off x="838200" y="365126"/>
            <a:ext cx="9706897" cy="667262"/>
          </a:xfrm>
        </p:spPr>
        <p:txBody>
          <a:bodyPr>
            <a:normAutofit/>
          </a:bodyPr>
          <a:lstStyle/>
          <a:p>
            <a:pPr algn="ctr"/>
            <a:r>
              <a:rPr lang="en-GB" sz="1800" dirty="0"/>
              <a:t>Anomality detection (Visual)</a:t>
            </a:r>
          </a:p>
        </p:txBody>
      </p:sp>
      <p:sp>
        <p:nvSpPr>
          <p:cNvPr id="4" name="Slide Number Placeholder 3">
            <a:extLst>
              <a:ext uri="{FF2B5EF4-FFF2-40B4-BE49-F238E27FC236}">
                <a16:creationId xmlns:a16="http://schemas.microsoft.com/office/drawing/2014/main" id="{8A4D09DE-6D53-49AA-96C2-13450B81304A}"/>
              </a:ext>
            </a:extLst>
          </p:cNvPr>
          <p:cNvSpPr>
            <a:spLocks noGrp="1"/>
          </p:cNvSpPr>
          <p:nvPr>
            <p:ph type="sldNum" sz="quarter" idx="10"/>
          </p:nvPr>
        </p:nvSpPr>
        <p:spPr/>
        <p:txBody>
          <a:bodyPr/>
          <a:lstStyle/>
          <a:p>
            <a:pPr>
              <a:defRPr/>
            </a:pPr>
            <a:fld id="{D2AF1D20-DEBE-40AD-AEFC-FA9F678FC27D}" type="slidenum">
              <a:rPr lang="en-GB" altLang="en-US" smtClean="0"/>
              <a:pPr>
                <a:defRPr/>
              </a:pPr>
              <a:t>5</a:t>
            </a:fld>
            <a:endParaRPr lang="en-GB" altLang="en-US" dirty="0"/>
          </a:p>
        </p:txBody>
      </p:sp>
      <p:pic>
        <p:nvPicPr>
          <p:cNvPr id="9" name="Picture 8">
            <a:extLst>
              <a:ext uri="{FF2B5EF4-FFF2-40B4-BE49-F238E27FC236}">
                <a16:creationId xmlns:a16="http://schemas.microsoft.com/office/drawing/2014/main" id="{DE827FC9-3878-4BE8-94E1-0530E4ADFBD4}"/>
              </a:ext>
            </a:extLst>
          </p:cNvPr>
          <p:cNvPicPr>
            <a:picLocks noChangeAspect="1"/>
          </p:cNvPicPr>
          <p:nvPr/>
        </p:nvPicPr>
        <p:blipFill>
          <a:blip r:embed="rId3"/>
          <a:stretch>
            <a:fillRect/>
          </a:stretch>
        </p:blipFill>
        <p:spPr>
          <a:xfrm>
            <a:off x="1177843" y="849664"/>
            <a:ext cx="9593059" cy="3934544"/>
          </a:xfrm>
          <a:prstGeom prst="rect">
            <a:avLst/>
          </a:prstGeom>
        </p:spPr>
      </p:pic>
      <p:sp>
        <p:nvSpPr>
          <p:cNvPr id="11" name="Content Placeholder 2">
            <a:extLst>
              <a:ext uri="{FF2B5EF4-FFF2-40B4-BE49-F238E27FC236}">
                <a16:creationId xmlns:a16="http://schemas.microsoft.com/office/drawing/2014/main" id="{8A6E26B0-B4CC-4DE6-A38F-995A58A19DA8}"/>
              </a:ext>
            </a:extLst>
          </p:cNvPr>
          <p:cNvSpPr txBox="1">
            <a:spLocks/>
          </p:cNvSpPr>
          <p:nvPr/>
        </p:nvSpPr>
        <p:spPr>
          <a:xfrm>
            <a:off x="1158269" y="5337530"/>
            <a:ext cx="9733988" cy="14439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400" dirty="0"/>
              <a:t>I expected daily solar productions to have a gaussian (Bell) shape, with peak production during the day, this can be clearly seen (Figure 3) which plots all daily production for the year.</a:t>
            </a:r>
          </a:p>
          <a:p>
            <a:r>
              <a:rPr lang="en-US" sz="1400" dirty="0"/>
              <a:t>I expected zero production during nighttime (22:00 – 05:00), clearly shown in (Figure 3)</a:t>
            </a:r>
          </a:p>
          <a:p>
            <a:r>
              <a:rPr lang="en-US" sz="1400" dirty="0"/>
              <a:t>I expected only positive production totals, no negatives. </a:t>
            </a:r>
          </a:p>
        </p:txBody>
      </p:sp>
      <p:sp>
        <p:nvSpPr>
          <p:cNvPr id="12" name="TextBox 11">
            <a:extLst>
              <a:ext uri="{FF2B5EF4-FFF2-40B4-BE49-F238E27FC236}">
                <a16:creationId xmlns:a16="http://schemas.microsoft.com/office/drawing/2014/main" id="{E743C2B0-ADDA-4ADB-ABD4-58CCB9CB2E35}"/>
              </a:ext>
            </a:extLst>
          </p:cNvPr>
          <p:cNvSpPr txBox="1"/>
          <p:nvPr/>
        </p:nvSpPr>
        <p:spPr>
          <a:xfrm>
            <a:off x="0" y="4854779"/>
            <a:ext cx="11948746" cy="276999"/>
          </a:xfrm>
          <a:prstGeom prst="rect">
            <a:avLst/>
          </a:prstGeom>
          <a:noFill/>
        </p:spPr>
        <p:txBody>
          <a:bodyPr wrap="square">
            <a:spAutoFit/>
          </a:bodyPr>
          <a:lstStyle/>
          <a:p>
            <a:pPr algn="ctr"/>
            <a:r>
              <a:rPr lang="en-US" sz="1200" dirty="0"/>
              <a:t>Figure 3: Visual of all daily productions datapoints</a:t>
            </a:r>
          </a:p>
        </p:txBody>
      </p:sp>
    </p:spTree>
    <p:extLst>
      <p:ext uri="{BB962C8B-B14F-4D97-AF65-F5344CB8AC3E}">
        <p14:creationId xmlns:p14="http://schemas.microsoft.com/office/powerpoint/2010/main" val="24957102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66362-3FCE-435B-87D1-74F1B010611A}"/>
              </a:ext>
            </a:extLst>
          </p:cNvPr>
          <p:cNvSpPr>
            <a:spLocks noGrp="1"/>
          </p:cNvSpPr>
          <p:nvPr>
            <p:ph type="title"/>
          </p:nvPr>
        </p:nvSpPr>
        <p:spPr>
          <a:xfrm>
            <a:off x="838200" y="365125"/>
            <a:ext cx="10515600" cy="758825"/>
          </a:xfrm>
        </p:spPr>
        <p:txBody>
          <a:bodyPr>
            <a:normAutofit/>
          </a:bodyPr>
          <a:lstStyle/>
          <a:p>
            <a:r>
              <a:rPr lang="en-GB" sz="3200" dirty="0"/>
              <a:t>Findings</a:t>
            </a:r>
          </a:p>
        </p:txBody>
      </p:sp>
      <p:sp>
        <p:nvSpPr>
          <p:cNvPr id="4" name="Slide Number Placeholder 3">
            <a:extLst>
              <a:ext uri="{FF2B5EF4-FFF2-40B4-BE49-F238E27FC236}">
                <a16:creationId xmlns:a16="http://schemas.microsoft.com/office/drawing/2014/main" id="{8A4D09DE-6D53-49AA-96C2-13450B81304A}"/>
              </a:ext>
            </a:extLst>
          </p:cNvPr>
          <p:cNvSpPr>
            <a:spLocks noGrp="1"/>
          </p:cNvSpPr>
          <p:nvPr>
            <p:ph type="sldNum" sz="quarter" idx="10"/>
          </p:nvPr>
        </p:nvSpPr>
        <p:spPr/>
        <p:txBody>
          <a:bodyPr/>
          <a:lstStyle/>
          <a:p>
            <a:pPr>
              <a:defRPr/>
            </a:pPr>
            <a:fld id="{D2AF1D20-DEBE-40AD-AEFC-FA9F678FC27D}" type="slidenum">
              <a:rPr lang="en-GB" altLang="en-US" smtClean="0"/>
              <a:pPr>
                <a:defRPr/>
              </a:pPr>
              <a:t>6</a:t>
            </a:fld>
            <a:endParaRPr lang="en-GB" altLang="en-US" dirty="0"/>
          </a:p>
        </p:txBody>
      </p:sp>
      <p:sp>
        <p:nvSpPr>
          <p:cNvPr id="5" name="Content Placeholder 2">
            <a:extLst>
              <a:ext uri="{FF2B5EF4-FFF2-40B4-BE49-F238E27FC236}">
                <a16:creationId xmlns:a16="http://schemas.microsoft.com/office/drawing/2014/main" id="{6EBBD5D9-065E-4C6A-990B-642E8A0D5BF6}"/>
              </a:ext>
            </a:extLst>
          </p:cNvPr>
          <p:cNvSpPr txBox="1">
            <a:spLocks/>
          </p:cNvSpPr>
          <p:nvPr/>
        </p:nvSpPr>
        <p:spPr>
          <a:xfrm>
            <a:off x="838200" y="1504710"/>
            <a:ext cx="9795579" cy="14439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t>There seems to be shift in the data, readings from April/May 2020 (Figure 1) seem to be very uniform and smooth, suspect data was artificial generated.</a:t>
            </a:r>
          </a:p>
          <a:p>
            <a:r>
              <a:rPr lang="en-US" sz="1600" dirty="0"/>
              <a:t>As expected, peak production is in summer months, capturing the seasonality of solar production. (Figure 2) daily average.</a:t>
            </a:r>
          </a:p>
          <a:p>
            <a:r>
              <a:rPr lang="en-US" sz="1600" dirty="0"/>
              <a:t> There was no anomality in the data</a:t>
            </a:r>
          </a:p>
          <a:p>
            <a:endParaRPr lang="en-US" sz="1400" dirty="0"/>
          </a:p>
          <a:p>
            <a:endParaRPr lang="en-US" sz="1400" dirty="0"/>
          </a:p>
          <a:p>
            <a:endParaRPr lang="en-US" sz="1400" dirty="0"/>
          </a:p>
        </p:txBody>
      </p:sp>
    </p:spTree>
    <p:extLst>
      <p:ext uri="{BB962C8B-B14F-4D97-AF65-F5344CB8AC3E}">
        <p14:creationId xmlns:p14="http://schemas.microsoft.com/office/powerpoint/2010/main" val="11716083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66362-3FCE-435B-87D1-74F1B010611A}"/>
              </a:ext>
            </a:extLst>
          </p:cNvPr>
          <p:cNvSpPr>
            <a:spLocks noGrp="1"/>
          </p:cNvSpPr>
          <p:nvPr>
            <p:ph type="title"/>
          </p:nvPr>
        </p:nvSpPr>
        <p:spPr>
          <a:xfrm>
            <a:off x="838200" y="365126"/>
            <a:ext cx="10515600" cy="751498"/>
          </a:xfrm>
        </p:spPr>
        <p:txBody>
          <a:bodyPr>
            <a:normAutofit/>
          </a:bodyPr>
          <a:lstStyle/>
          <a:p>
            <a:r>
              <a:rPr lang="en-GB" sz="3200" dirty="0"/>
              <a:t>Feature engineering</a:t>
            </a:r>
          </a:p>
        </p:txBody>
      </p:sp>
      <p:sp>
        <p:nvSpPr>
          <p:cNvPr id="3" name="Content Placeholder 2">
            <a:extLst>
              <a:ext uri="{FF2B5EF4-FFF2-40B4-BE49-F238E27FC236}">
                <a16:creationId xmlns:a16="http://schemas.microsoft.com/office/drawing/2014/main" id="{0BDBA81A-C832-4A8B-91F4-4ACF539572C0}"/>
              </a:ext>
            </a:extLst>
          </p:cNvPr>
          <p:cNvSpPr>
            <a:spLocks noGrp="1"/>
          </p:cNvSpPr>
          <p:nvPr>
            <p:ph idx="1"/>
          </p:nvPr>
        </p:nvSpPr>
        <p:spPr>
          <a:xfrm>
            <a:off x="838200" y="1183967"/>
            <a:ext cx="10715625" cy="4490066"/>
          </a:xfrm>
        </p:spPr>
        <p:txBody>
          <a:bodyPr>
            <a:normAutofit/>
          </a:bodyPr>
          <a:lstStyle/>
          <a:p>
            <a:pPr marL="342900" indent="-342900">
              <a:buFont typeface="+mj-lt"/>
              <a:buAutoNum type="arabicPeriod"/>
            </a:pPr>
            <a:r>
              <a:rPr lang="en-GB" sz="1600" u="sng" dirty="0"/>
              <a:t>Categorical data</a:t>
            </a:r>
          </a:p>
          <a:p>
            <a:pPr marL="457200" lvl="1" indent="0">
              <a:buNone/>
            </a:pPr>
            <a:r>
              <a:rPr lang="en-GB" sz="1400" dirty="0"/>
              <a:t>DateTime:</a:t>
            </a:r>
          </a:p>
          <a:p>
            <a:pPr lvl="1"/>
            <a:r>
              <a:rPr lang="en-GB" sz="1400" dirty="0"/>
              <a:t>We can think of date and time as categorical inputs to </a:t>
            </a:r>
            <a:r>
              <a:rPr lang="en-US" sz="1400" dirty="0"/>
              <a:t>Deep neural network (</a:t>
            </a:r>
            <a:r>
              <a:rPr lang="en-GB" sz="1400" dirty="0"/>
              <a:t>DNN). String labels should be one hot encoded.</a:t>
            </a:r>
          </a:p>
          <a:p>
            <a:pPr lvl="1"/>
            <a:r>
              <a:rPr lang="en-GB" sz="1400" dirty="0"/>
              <a:t>The Year component is removed as we want our model to learn seasonal variations and generalise through time</a:t>
            </a:r>
            <a:endParaRPr lang="en-GB" sz="1400" b="1" dirty="0"/>
          </a:p>
          <a:p>
            <a:pPr marL="457200" lvl="1" indent="0">
              <a:buNone/>
            </a:pPr>
            <a:r>
              <a:rPr lang="en-GB" sz="1400" dirty="0"/>
              <a:t>Embeddings:</a:t>
            </a:r>
          </a:p>
          <a:p>
            <a:pPr lvl="1"/>
            <a:r>
              <a:rPr lang="en-GB" sz="1400" dirty="0"/>
              <a:t>We then train our model to learn an embedding (Vector representation) of categorical data. Spatial representation, the idea is November should be closer in high dimensional space to December than July. This is the real power of DNN we don’t need to hand engineer features.</a:t>
            </a:r>
          </a:p>
          <a:p>
            <a:pPr marL="342900" indent="-342900">
              <a:buFont typeface="+mj-lt"/>
              <a:buAutoNum type="arabicPeriod"/>
            </a:pPr>
            <a:r>
              <a:rPr lang="en-GB" sz="1600" u="sng" dirty="0"/>
              <a:t>Numerical value normalisation</a:t>
            </a:r>
          </a:p>
          <a:p>
            <a:pPr marL="457200" lvl="1" indent="0">
              <a:buNone/>
            </a:pPr>
            <a:r>
              <a:rPr lang="en-GB" sz="1400" dirty="0"/>
              <a:t>Total value:</a:t>
            </a:r>
          </a:p>
          <a:p>
            <a:pPr lvl="1"/>
            <a:r>
              <a:rPr lang="en-GB" sz="1400" dirty="0"/>
              <a:t>We need to normalise numerical values around mean zero to enable the DNN to converge faster.</a:t>
            </a:r>
            <a:endParaRPr lang="en-GB" sz="1600" u="sng" dirty="0"/>
          </a:p>
          <a:p>
            <a:pPr marL="342900" indent="-342900">
              <a:buFont typeface="+mj-lt"/>
              <a:buAutoNum type="arabicPeriod"/>
            </a:pPr>
            <a:r>
              <a:rPr lang="en-GB" sz="1600" u="sng" dirty="0"/>
              <a:t>Positional embeddings</a:t>
            </a:r>
          </a:p>
          <a:p>
            <a:pPr lvl="1"/>
            <a:r>
              <a:rPr lang="en-US" sz="1400" dirty="0"/>
              <a:t>The idea is to use fixed or learned weights which encode information related to a specific position of a datapoint in sequence</a:t>
            </a:r>
            <a:endParaRPr lang="en-GB" sz="1400" dirty="0"/>
          </a:p>
          <a:p>
            <a:pPr marL="342900" indent="-342900">
              <a:buFont typeface="+mj-lt"/>
              <a:buAutoNum type="arabicPeriod"/>
            </a:pPr>
            <a:r>
              <a:rPr lang="en-GB" sz="1600" u="sng" dirty="0"/>
              <a:t>Data augmentation</a:t>
            </a:r>
          </a:p>
          <a:p>
            <a:pPr marL="457200" lvl="1" indent="0">
              <a:buNone/>
            </a:pPr>
            <a:r>
              <a:rPr lang="en-GB" sz="1400" dirty="0"/>
              <a:t>Weather data would be an invaluable feature to add our dataset, i.e., amount of sunlight</a:t>
            </a:r>
          </a:p>
          <a:p>
            <a:pPr lvl="1"/>
            <a:endParaRPr lang="en-GB" sz="1400" dirty="0"/>
          </a:p>
          <a:p>
            <a:pPr lvl="1"/>
            <a:endParaRPr lang="en-GB" sz="1400" dirty="0"/>
          </a:p>
          <a:p>
            <a:pPr marL="0" indent="0">
              <a:buNone/>
            </a:pPr>
            <a:endParaRPr lang="en-GB" sz="1600" dirty="0"/>
          </a:p>
        </p:txBody>
      </p:sp>
      <p:sp>
        <p:nvSpPr>
          <p:cNvPr id="4" name="Slide Number Placeholder 3">
            <a:extLst>
              <a:ext uri="{FF2B5EF4-FFF2-40B4-BE49-F238E27FC236}">
                <a16:creationId xmlns:a16="http://schemas.microsoft.com/office/drawing/2014/main" id="{8A4D09DE-6D53-49AA-96C2-13450B81304A}"/>
              </a:ext>
            </a:extLst>
          </p:cNvPr>
          <p:cNvSpPr>
            <a:spLocks noGrp="1"/>
          </p:cNvSpPr>
          <p:nvPr>
            <p:ph type="sldNum" sz="quarter" idx="10"/>
          </p:nvPr>
        </p:nvSpPr>
        <p:spPr/>
        <p:txBody>
          <a:bodyPr/>
          <a:lstStyle/>
          <a:p>
            <a:pPr>
              <a:defRPr/>
            </a:pPr>
            <a:fld id="{D2AF1D20-DEBE-40AD-AEFC-FA9F678FC27D}" type="slidenum">
              <a:rPr lang="en-GB" altLang="en-US" smtClean="0"/>
              <a:pPr>
                <a:defRPr/>
              </a:pPr>
              <a:t>7</a:t>
            </a:fld>
            <a:endParaRPr lang="en-GB" altLang="en-US" dirty="0"/>
          </a:p>
        </p:txBody>
      </p:sp>
    </p:spTree>
    <p:extLst>
      <p:ext uri="{BB962C8B-B14F-4D97-AF65-F5344CB8AC3E}">
        <p14:creationId xmlns:p14="http://schemas.microsoft.com/office/powerpoint/2010/main" val="618233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Diagram&#10;&#10;Description automatically generated">
            <a:extLst>
              <a:ext uri="{FF2B5EF4-FFF2-40B4-BE49-F238E27FC236}">
                <a16:creationId xmlns:a16="http://schemas.microsoft.com/office/drawing/2014/main" id="{3D445C2F-F805-425E-8827-B117EDDBE5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06145" y="1504950"/>
            <a:ext cx="3741694" cy="4551503"/>
          </a:xfrm>
          <a:prstGeom prst="rect">
            <a:avLst/>
          </a:prstGeom>
        </p:spPr>
      </p:pic>
      <p:sp>
        <p:nvSpPr>
          <p:cNvPr id="2" name="Title 1">
            <a:extLst>
              <a:ext uri="{FF2B5EF4-FFF2-40B4-BE49-F238E27FC236}">
                <a16:creationId xmlns:a16="http://schemas.microsoft.com/office/drawing/2014/main" id="{AC9E1975-4494-4939-AB52-1CFE941CBD4B}"/>
              </a:ext>
            </a:extLst>
          </p:cNvPr>
          <p:cNvSpPr>
            <a:spLocks noGrp="1"/>
          </p:cNvSpPr>
          <p:nvPr>
            <p:ph type="title"/>
          </p:nvPr>
        </p:nvSpPr>
        <p:spPr>
          <a:xfrm>
            <a:off x="742950" y="355598"/>
            <a:ext cx="10515600" cy="677863"/>
          </a:xfrm>
        </p:spPr>
        <p:txBody>
          <a:bodyPr>
            <a:normAutofit/>
          </a:bodyPr>
          <a:lstStyle/>
          <a:p>
            <a:r>
              <a:rPr lang="en-GB" sz="3200" dirty="0"/>
              <a:t>Modelling</a:t>
            </a:r>
          </a:p>
        </p:txBody>
      </p:sp>
      <p:sp>
        <p:nvSpPr>
          <p:cNvPr id="3" name="Content Placeholder 2">
            <a:extLst>
              <a:ext uri="{FF2B5EF4-FFF2-40B4-BE49-F238E27FC236}">
                <a16:creationId xmlns:a16="http://schemas.microsoft.com/office/drawing/2014/main" id="{D60140C8-7AA1-44EA-A642-9D890754064C}"/>
              </a:ext>
            </a:extLst>
          </p:cNvPr>
          <p:cNvSpPr>
            <a:spLocks noGrp="1"/>
          </p:cNvSpPr>
          <p:nvPr>
            <p:ph idx="1"/>
          </p:nvPr>
        </p:nvSpPr>
        <p:spPr>
          <a:xfrm>
            <a:off x="742950" y="1033461"/>
            <a:ext cx="7421880" cy="4160624"/>
          </a:xfrm>
        </p:spPr>
        <p:txBody>
          <a:bodyPr>
            <a:normAutofit/>
          </a:bodyPr>
          <a:lstStyle/>
          <a:p>
            <a:pPr marL="0" indent="0">
              <a:buNone/>
            </a:pPr>
            <a:r>
              <a:rPr lang="en-US" sz="1400" dirty="0"/>
              <a:t>My model of choice is a state of art Deep neural network (DNN) model based on Transformer architecture by </a:t>
            </a:r>
            <a:r>
              <a:rPr lang="en-US" sz="1400" b="1" dirty="0"/>
              <a:t>Google brain team </a:t>
            </a:r>
            <a:r>
              <a:rPr lang="en-US" sz="1400" dirty="0"/>
              <a:t>(https://arxiv.org/pdf/1706.03762.pdf)</a:t>
            </a:r>
          </a:p>
          <a:p>
            <a:pPr marL="0" indent="0">
              <a:buNone/>
            </a:pPr>
            <a:r>
              <a:rPr lang="en-US" sz="1400" u="sng" dirty="0">
                <a:latin typeface="+mn-lt"/>
              </a:rPr>
              <a:t>Why a transformer?</a:t>
            </a:r>
          </a:p>
          <a:p>
            <a:r>
              <a:rPr lang="en-US" sz="1400" dirty="0"/>
              <a:t>Transformers offers superior performance over traditional models such as RNN, LSTM</a:t>
            </a:r>
            <a:endParaRPr lang="en-US" sz="1400" dirty="0">
              <a:latin typeface="+mn-lt"/>
            </a:endParaRPr>
          </a:p>
          <a:p>
            <a:r>
              <a:rPr lang="en-US" sz="1400" dirty="0"/>
              <a:t>Transformers don’t </a:t>
            </a:r>
            <a:r>
              <a:rPr lang="en-US" sz="1400" dirty="0">
                <a:latin typeface="+mn-lt"/>
              </a:rPr>
              <a:t>suffer from vanishing gradients (long dependency issues) so they are able to learn longer trajectories</a:t>
            </a:r>
          </a:p>
          <a:p>
            <a:r>
              <a:rPr lang="en-US" sz="1400" dirty="0"/>
              <a:t>Faster to train as they offer parallelization, thus improving efficiency in computation.</a:t>
            </a:r>
          </a:p>
          <a:p>
            <a:r>
              <a:rPr lang="en-US" sz="1400" dirty="0"/>
              <a:t>State of art deep learning architecture (Attention mechanism)</a:t>
            </a:r>
          </a:p>
          <a:p>
            <a:pPr marL="0" indent="0">
              <a:buNone/>
            </a:pPr>
            <a:r>
              <a:rPr lang="en-US" sz="1400" u="sng" dirty="0"/>
              <a:t>What is attention mechanism</a:t>
            </a:r>
            <a:endParaRPr lang="en-US" sz="1400" u="sng" dirty="0">
              <a:latin typeface="+mn-lt"/>
            </a:endParaRPr>
          </a:p>
          <a:p>
            <a:pPr marL="0" indent="0">
              <a:buNone/>
            </a:pPr>
            <a:r>
              <a:rPr lang="en-US" sz="1400" dirty="0">
                <a:latin typeface="+mn-lt"/>
              </a:rPr>
              <a:t>Memory can also be thought of as attention through time; Attention seems to have emerged as the latest new </a:t>
            </a:r>
            <a:r>
              <a:rPr lang="en-US" sz="1400" dirty="0"/>
              <a:t>transformative </a:t>
            </a:r>
            <a:r>
              <a:rPr lang="en-US" sz="1400" dirty="0">
                <a:latin typeface="+mn-lt"/>
              </a:rPr>
              <a:t>component that has been added to the deep learning toolkit.</a:t>
            </a:r>
            <a:endParaRPr lang="en-US" sz="1400" dirty="0"/>
          </a:p>
          <a:p>
            <a:pPr marL="0" indent="0">
              <a:buNone/>
            </a:pPr>
            <a:r>
              <a:rPr lang="en-US" sz="1400" u="sng" dirty="0">
                <a:latin typeface="+mn-lt"/>
                <a:hlinkClick r:id="rId4"/>
              </a:rPr>
              <a:t>https://towardsdatascience.com/the-fall-of-rnn-lstm-2d1594c74ce0</a:t>
            </a:r>
            <a:endParaRPr lang="en-US" sz="1400" u="sng" dirty="0">
              <a:latin typeface="+mn-lt"/>
            </a:endParaRPr>
          </a:p>
          <a:p>
            <a:pPr marL="0" indent="0">
              <a:buNone/>
            </a:pPr>
            <a:r>
              <a:rPr lang="en-US" sz="1400" u="sng" dirty="0">
                <a:latin typeface="+mn-lt"/>
              </a:rPr>
              <a:t>https://www.arxiv-vanity.com/papers/1910.03771/</a:t>
            </a:r>
            <a:endParaRPr lang="en-GB" sz="1600" u="sng" dirty="0">
              <a:latin typeface="+mn-lt"/>
            </a:endParaRPr>
          </a:p>
        </p:txBody>
      </p:sp>
      <p:sp>
        <p:nvSpPr>
          <p:cNvPr id="4" name="Slide Number Placeholder 3">
            <a:extLst>
              <a:ext uri="{FF2B5EF4-FFF2-40B4-BE49-F238E27FC236}">
                <a16:creationId xmlns:a16="http://schemas.microsoft.com/office/drawing/2014/main" id="{BCF02052-A3D8-4547-BEDA-A9CE1091842E}"/>
              </a:ext>
            </a:extLst>
          </p:cNvPr>
          <p:cNvSpPr>
            <a:spLocks noGrp="1"/>
          </p:cNvSpPr>
          <p:nvPr>
            <p:ph type="sldNum" sz="quarter" idx="10"/>
          </p:nvPr>
        </p:nvSpPr>
        <p:spPr/>
        <p:txBody>
          <a:bodyPr/>
          <a:lstStyle/>
          <a:p>
            <a:pPr>
              <a:defRPr/>
            </a:pPr>
            <a:fld id="{D2AF1D20-DEBE-40AD-AEFC-FA9F678FC27D}" type="slidenum">
              <a:rPr lang="en-GB" altLang="en-US" smtClean="0"/>
              <a:pPr>
                <a:defRPr/>
              </a:pPr>
              <a:t>8</a:t>
            </a:fld>
            <a:endParaRPr lang="en-GB" altLang="en-US" dirty="0"/>
          </a:p>
        </p:txBody>
      </p:sp>
      <p:pic>
        <p:nvPicPr>
          <p:cNvPr id="12" name="Picture 11">
            <a:extLst>
              <a:ext uri="{FF2B5EF4-FFF2-40B4-BE49-F238E27FC236}">
                <a16:creationId xmlns:a16="http://schemas.microsoft.com/office/drawing/2014/main" id="{DECFE147-9C6F-40F4-90F6-30E5F0D20C42}"/>
              </a:ext>
            </a:extLst>
          </p:cNvPr>
          <p:cNvPicPr>
            <a:picLocks noChangeAspect="1"/>
          </p:cNvPicPr>
          <p:nvPr/>
        </p:nvPicPr>
        <p:blipFill>
          <a:blip r:embed="rId5"/>
          <a:stretch>
            <a:fillRect/>
          </a:stretch>
        </p:blipFill>
        <p:spPr>
          <a:xfrm>
            <a:off x="8620693" y="735777"/>
            <a:ext cx="1712598" cy="595367"/>
          </a:xfrm>
          <a:prstGeom prst="rect">
            <a:avLst/>
          </a:prstGeom>
        </p:spPr>
      </p:pic>
      <p:sp>
        <p:nvSpPr>
          <p:cNvPr id="14" name="TextBox 13">
            <a:extLst>
              <a:ext uri="{FF2B5EF4-FFF2-40B4-BE49-F238E27FC236}">
                <a16:creationId xmlns:a16="http://schemas.microsoft.com/office/drawing/2014/main" id="{E8E90C9F-4C86-48A6-BEC5-0A6EE190148C}"/>
              </a:ext>
            </a:extLst>
          </p:cNvPr>
          <p:cNvSpPr txBox="1"/>
          <p:nvPr/>
        </p:nvSpPr>
        <p:spPr>
          <a:xfrm>
            <a:off x="742950" y="5194085"/>
            <a:ext cx="7723541" cy="1384995"/>
          </a:xfrm>
          <a:prstGeom prst="rect">
            <a:avLst/>
          </a:prstGeom>
          <a:noFill/>
        </p:spPr>
        <p:txBody>
          <a:bodyPr wrap="square">
            <a:spAutoFit/>
          </a:bodyPr>
          <a:lstStyle/>
          <a:p>
            <a:pPr marL="0" indent="0">
              <a:buNone/>
            </a:pPr>
            <a:r>
              <a:rPr lang="en-US" sz="1400" u="sng" dirty="0">
                <a:latin typeface="+mn-lt"/>
              </a:rPr>
              <a:t>Model architecture and hyper parameters (Tunable)</a:t>
            </a:r>
          </a:p>
          <a:p>
            <a:pPr marL="0" indent="0">
              <a:buNone/>
            </a:pPr>
            <a:endParaRPr lang="en-US" sz="1400" u="sng" dirty="0"/>
          </a:p>
          <a:p>
            <a:pPr marL="285750" indent="-285750">
              <a:buFont typeface="Arial" panose="020B0604020202020204" pitchFamily="34" charset="0"/>
              <a:buChar char="•"/>
            </a:pPr>
            <a:r>
              <a:rPr lang="en-US" sz="1400" dirty="0">
                <a:latin typeface="+mn-lt"/>
              </a:rPr>
              <a:t>Number of layers: 5</a:t>
            </a:r>
          </a:p>
          <a:p>
            <a:pPr marL="285750" indent="-285750">
              <a:buFont typeface="Arial" panose="020B0604020202020204" pitchFamily="34" charset="0"/>
              <a:buChar char="•"/>
            </a:pPr>
            <a:r>
              <a:rPr lang="en-US" sz="1400" dirty="0"/>
              <a:t>Input dimensions: 44</a:t>
            </a:r>
          </a:p>
          <a:p>
            <a:pPr marL="285750" indent="-285750">
              <a:buFont typeface="Arial" panose="020B0604020202020204" pitchFamily="34" charset="0"/>
              <a:buChar char="•"/>
            </a:pPr>
            <a:r>
              <a:rPr lang="en-US" sz="1400" dirty="0">
                <a:latin typeface="+mn-lt"/>
              </a:rPr>
              <a:t>Training epoch: 20</a:t>
            </a:r>
          </a:p>
          <a:p>
            <a:pPr marL="285750" indent="-285750">
              <a:buFont typeface="Arial" panose="020B0604020202020204" pitchFamily="34" charset="0"/>
              <a:buChar char="•"/>
            </a:pPr>
            <a:r>
              <a:rPr lang="en-US" sz="1400" dirty="0"/>
              <a:t>Learning rate: 0.0001</a:t>
            </a:r>
            <a:endParaRPr lang="en-US" sz="1400" dirty="0">
              <a:latin typeface="+mn-lt"/>
            </a:endParaRPr>
          </a:p>
        </p:txBody>
      </p:sp>
    </p:spTree>
    <p:extLst>
      <p:ext uri="{BB962C8B-B14F-4D97-AF65-F5344CB8AC3E}">
        <p14:creationId xmlns:p14="http://schemas.microsoft.com/office/powerpoint/2010/main" val="41393376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E1975-4494-4939-AB52-1CFE941CBD4B}"/>
              </a:ext>
            </a:extLst>
          </p:cNvPr>
          <p:cNvSpPr>
            <a:spLocks noGrp="1"/>
          </p:cNvSpPr>
          <p:nvPr>
            <p:ph type="title"/>
          </p:nvPr>
        </p:nvSpPr>
        <p:spPr>
          <a:xfrm>
            <a:off x="742950" y="355598"/>
            <a:ext cx="10515600" cy="677863"/>
          </a:xfrm>
        </p:spPr>
        <p:txBody>
          <a:bodyPr>
            <a:normAutofit/>
          </a:bodyPr>
          <a:lstStyle/>
          <a:p>
            <a:r>
              <a:rPr lang="en-GB" sz="3200" dirty="0"/>
              <a:t>Training the model</a:t>
            </a:r>
          </a:p>
        </p:txBody>
      </p:sp>
      <p:sp>
        <p:nvSpPr>
          <p:cNvPr id="4" name="Slide Number Placeholder 3">
            <a:extLst>
              <a:ext uri="{FF2B5EF4-FFF2-40B4-BE49-F238E27FC236}">
                <a16:creationId xmlns:a16="http://schemas.microsoft.com/office/drawing/2014/main" id="{BCF02052-A3D8-4547-BEDA-A9CE1091842E}"/>
              </a:ext>
            </a:extLst>
          </p:cNvPr>
          <p:cNvSpPr>
            <a:spLocks noGrp="1"/>
          </p:cNvSpPr>
          <p:nvPr>
            <p:ph type="sldNum" sz="quarter" idx="10"/>
          </p:nvPr>
        </p:nvSpPr>
        <p:spPr/>
        <p:txBody>
          <a:bodyPr/>
          <a:lstStyle/>
          <a:p>
            <a:pPr>
              <a:defRPr/>
            </a:pPr>
            <a:fld id="{D2AF1D20-DEBE-40AD-AEFC-FA9F678FC27D}" type="slidenum">
              <a:rPr lang="en-GB" altLang="en-US" smtClean="0"/>
              <a:pPr>
                <a:defRPr/>
              </a:pPr>
              <a:t>9</a:t>
            </a:fld>
            <a:endParaRPr lang="en-GB" altLang="en-US" dirty="0"/>
          </a:p>
        </p:txBody>
      </p:sp>
      <p:sp>
        <p:nvSpPr>
          <p:cNvPr id="7" name="TextBox 6">
            <a:extLst>
              <a:ext uri="{FF2B5EF4-FFF2-40B4-BE49-F238E27FC236}">
                <a16:creationId xmlns:a16="http://schemas.microsoft.com/office/drawing/2014/main" id="{BD5CB5BF-4728-49D8-BB63-935917547732}"/>
              </a:ext>
            </a:extLst>
          </p:cNvPr>
          <p:cNvSpPr txBox="1"/>
          <p:nvPr/>
        </p:nvSpPr>
        <p:spPr>
          <a:xfrm>
            <a:off x="798196" y="3883562"/>
            <a:ext cx="10405110" cy="923330"/>
          </a:xfrm>
          <a:prstGeom prst="rect">
            <a:avLst/>
          </a:prstGeom>
          <a:noFill/>
        </p:spPr>
        <p:txBody>
          <a:bodyPr wrap="square">
            <a:spAutoFit/>
          </a:bodyPr>
          <a:lstStyle/>
          <a:p>
            <a:pPr marL="0" indent="0">
              <a:buNone/>
            </a:pPr>
            <a:r>
              <a:rPr lang="en-US" sz="1800" u="sng" dirty="0">
                <a:latin typeface="+mn-lt"/>
              </a:rPr>
              <a:t>Training model</a:t>
            </a:r>
          </a:p>
          <a:p>
            <a:pPr marL="0" indent="0">
              <a:buNone/>
            </a:pPr>
            <a:endParaRPr lang="en-US" u="sng" dirty="0"/>
          </a:p>
          <a:p>
            <a:pPr marL="0" indent="0">
              <a:buNone/>
            </a:pPr>
            <a:endParaRPr lang="en-US" sz="1800" u="sng" dirty="0">
              <a:latin typeface="+mn-lt"/>
            </a:endParaRPr>
          </a:p>
        </p:txBody>
      </p:sp>
      <p:sp>
        <p:nvSpPr>
          <p:cNvPr id="14" name="TextBox 13">
            <a:extLst>
              <a:ext uri="{FF2B5EF4-FFF2-40B4-BE49-F238E27FC236}">
                <a16:creationId xmlns:a16="http://schemas.microsoft.com/office/drawing/2014/main" id="{C4E3F612-D273-4F95-B9BE-863E342A1BA4}"/>
              </a:ext>
            </a:extLst>
          </p:cNvPr>
          <p:cNvSpPr txBox="1"/>
          <p:nvPr/>
        </p:nvSpPr>
        <p:spPr>
          <a:xfrm>
            <a:off x="802005" y="938083"/>
            <a:ext cx="6096000" cy="369332"/>
          </a:xfrm>
          <a:prstGeom prst="rect">
            <a:avLst/>
          </a:prstGeom>
          <a:noFill/>
        </p:spPr>
        <p:txBody>
          <a:bodyPr wrap="square">
            <a:spAutoFit/>
          </a:bodyPr>
          <a:lstStyle/>
          <a:p>
            <a:pPr marL="0" indent="0">
              <a:buNone/>
            </a:pPr>
            <a:r>
              <a:rPr lang="en-US" sz="1800" u="sng" dirty="0">
                <a:latin typeface="+mn-lt"/>
              </a:rPr>
              <a:t>Datasets</a:t>
            </a:r>
          </a:p>
        </p:txBody>
      </p:sp>
      <p:sp>
        <p:nvSpPr>
          <p:cNvPr id="16" name="Content Placeholder 2">
            <a:extLst>
              <a:ext uri="{FF2B5EF4-FFF2-40B4-BE49-F238E27FC236}">
                <a16:creationId xmlns:a16="http://schemas.microsoft.com/office/drawing/2014/main" id="{81C5109D-E71B-411B-8A27-0A20323F0299}"/>
              </a:ext>
            </a:extLst>
          </p:cNvPr>
          <p:cNvSpPr>
            <a:spLocks noGrp="1"/>
          </p:cNvSpPr>
          <p:nvPr>
            <p:ph idx="1"/>
          </p:nvPr>
        </p:nvSpPr>
        <p:spPr>
          <a:xfrm>
            <a:off x="838201" y="4429070"/>
            <a:ext cx="7424565" cy="2073332"/>
          </a:xfrm>
        </p:spPr>
        <p:txBody>
          <a:bodyPr>
            <a:normAutofit/>
          </a:bodyPr>
          <a:lstStyle/>
          <a:p>
            <a:r>
              <a:rPr lang="en-US" sz="1400" dirty="0"/>
              <a:t>The model was trained over 30 epochs, too many epochs and model will likely overfit.</a:t>
            </a:r>
          </a:p>
          <a:p>
            <a:r>
              <a:rPr lang="en-US" sz="1400" dirty="0"/>
              <a:t>I used a clustered GPU environment to train the model, without a GPU training would take hours rather minutes. </a:t>
            </a:r>
          </a:p>
          <a:p>
            <a:r>
              <a:rPr lang="en-US" sz="1400" dirty="0"/>
              <a:t>Training loss criterion: MSE (Mean squared loss)</a:t>
            </a:r>
          </a:p>
          <a:p>
            <a:r>
              <a:rPr lang="en-US" sz="1400" dirty="0"/>
              <a:t>The model was able to learn and converge as shown by training loss curve.</a:t>
            </a:r>
          </a:p>
          <a:p>
            <a:r>
              <a:rPr lang="en-US" sz="1400" dirty="0"/>
              <a:t>The validation loss shows the model, improving its accuracy (minimizing loss) on unseen data with each epoch</a:t>
            </a:r>
          </a:p>
          <a:p>
            <a:pPr marL="0" indent="0">
              <a:buNone/>
            </a:pPr>
            <a:endParaRPr lang="en-GB" sz="1200" dirty="0">
              <a:latin typeface="+mn-lt"/>
            </a:endParaRPr>
          </a:p>
        </p:txBody>
      </p:sp>
      <p:sp>
        <p:nvSpPr>
          <p:cNvPr id="17" name="Content Placeholder 2">
            <a:extLst>
              <a:ext uri="{FF2B5EF4-FFF2-40B4-BE49-F238E27FC236}">
                <a16:creationId xmlns:a16="http://schemas.microsoft.com/office/drawing/2014/main" id="{99F0C14B-3D97-4544-87AB-BCE2EA9B3A75}"/>
              </a:ext>
            </a:extLst>
          </p:cNvPr>
          <p:cNvSpPr txBox="1">
            <a:spLocks/>
          </p:cNvSpPr>
          <p:nvPr/>
        </p:nvSpPr>
        <p:spPr>
          <a:xfrm>
            <a:off x="798195" y="1362576"/>
            <a:ext cx="8065770" cy="14439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400" dirty="0"/>
              <a:t>The Dataset was split along seasonality dimension (spring, summer, autumn, winter), intuition is to have specialist models rather one general model. Explore splitting by month (Future work)</a:t>
            </a:r>
          </a:p>
          <a:p>
            <a:r>
              <a:rPr lang="en-US" sz="1400" dirty="0"/>
              <a:t>The season data was further split in Training set (80%), Validation set (10%), Test set (10%)</a:t>
            </a:r>
          </a:p>
          <a:p>
            <a:r>
              <a:rPr lang="en-US" sz="1400" dirty="0"/>
              <a:t>The validation and test set is never exposed to the model during training but used to test the model's accuracy during and after training</a:t>
            </a:r>
          </a:p>
        </p:txBody>
      </p:sp>
      <p:sp>
        <p:nvSpPr>
          <p:cNvPr id="12" name="TextBox 11">
            <a:extLst>
              <a:ext uri="{FF2B5EF4-FFF2-40B4-BE49-F238E27FC236}">
                <a16:creationId xmlns:a16="http://schemas.microsoft.com/office/drawing/2014/main" id="{D025A119-EEAD-4C2A-B7EB-2F2A5EE2964B}"/>
              </a:ext>
            </a:extLst>
          </p:cNvPr>
          <p:cNvSpPr txBox="1"/>
          <p:nvPr/>
        </p:nvSpPr>
        <p:spPr>
          <a:xfrm>
            <a:off x="742950" y="2741190"/>
            <a:ext cx="7680901" cy="584775"/>
          </a:xfrm>
          <a:prstGeom prst="rect">
            <a:avLst/>
          </a:prstGeom>
          <a:noFill/>
        </p:spPr>
        <p:txBody>
          <a:bodyPr wrap="square">
            <a:spAutoFit/>
          </a:bodyPr>
          <a:lstStyle/>
          <a:p>
            <a:pPr marL="0" indent="0">
              <a:buNone/>
            </a:pPr>
            <a:r>
              <a:rPr lang="en-US" sz="1800" u="sng" dirty="0">
                <a:latin typeface="+mn-lt"/>
              </a:rPr>
              <a:t>Training features:</a:t>
            </a:r>
          </a:p>
          <a:p>
            <a:pPr marL="0" indent="0">
              <a:buNone/>
            </a:pPr>
            <a:endParaRPr lang="en-US" sz="1400" u="sng" dirty="0"/>
          </a:p>
        </p:txBody>
      </p:sp>
      <p:sp>
        <p:nvSpPr>
          <p:cNvPr id="13" name="Content Placeholder 2">
            <a:extLst>
              <a:ext uri="{FF2B5EF4-FFF2-40B4-BE49-F238E27FC236}">
                <a16:creationId xmlns:a16="http://schemas.microsoft.com/office/drawing/2014/main" id="{4C3CBEE3-7C5A-43B0-9BA8-7257B02EC9AB}"/>
              </a:ext>
            </a:extLst>
          </p:cNvPr>
          <p:cNvSpPr txBox="1">
            <a:spLocks/>
          </p:cNvSpPr>
          <p:nvPr/>
        </p:nvSpPr>
        <p:spPr>
          <a:xfrm>
            <a:off x="742950" y="3130352"/>
            <a:ext cx="8065770" cy="6891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400" u="sng" dirty="0">
                <a:latin typeface="+mn-lt"/>
              </a:rPr>
              <a:t>["day", "month", "hour", "minute"]</a:t>
            </a:r>
          </a:p>
          <a:p>
            <a:pPr marL="285750" indent="-285750">
              <a:buFont typeface="Arial" panose="020B0604020202020204" pitchFamily="34" charset="0"/>
              <a:buChar char="•"/>
            </a:pPr>
            <a:r>
              <a:rPr lang="en-US" sz="1400" u="sng" dirty="0">
                <a:latin typeface="+mn-lt"/>
              </a:rPr>
              <a:t>['sin_day', 'cos_day', 'sin_month', 'cos_month', 'sin_hour', 'cos_hour', 'sin_min', 'cos_min', 'Total']</a:t>
            </a:r>
          </a:p>
        </p:txBody>
      </p:sp>
      <p:pic>
        <p:nvPicPr>
          <p:cNvPr id="10" name="Picture 9" descr="Chart&#10;&#10;Description automatically generated">
            <a:extLst>
              <a:ext uri="{FF2B5EF4-FFF2-40B4-BE49-F238E27FC236}">
                <a16:creationId xmlns:a16="http://schemas.microsoft.com/office/drawing/2014/main" id="{58C969B3-B356-4A18-9FD3-5A4F2EEC50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79096" y="1622571"/>
            <a:ext cx="3603453" cy="2702590"/>
          </a:xfrm>
          <a:prstGeom prst="rect">
            <a:avLst/>
          </a:prstGeom>
        </p:spPr>
      </p:pic>
      <p:pic>
        <p:nvPicPr>
          <p:cNvPr id="18" name="Picture 17" descr="Chart, line chart, histogram&#10;&#10;Description automatically generated">
            <a:extLst>
              <a:ext uri="{FF2B5EF4-FFF2-40B4-BE49-F238E27FC236}">
                <a16:creationId xmlns:a16="http://schemas.microsoft.com/office/drawing/2014/main" id="{5958213C-BAF5-490A-808B-8E8C69AB88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23851" y="4039092"/>
            <a:ext cx="3603453" cy="2702590"/>
          </a:xfrm>
          <a:prstGeom prst="rect">
            <a:avLst/>
          </a:prstGeom>
        </p:spPr>
      </p:pic>
    </p:spTree>
    <p:extLst>
      <p:ext uri="{BB962C8B-B14F-4D97-AF65-F5344CB8AC3E}">
        <p14:creationId xmlns:p14="http://schemas.microsoft.com/office/powerpoint/2010/main" val="1815348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1370</Words>
  <Application>Microsoft Office PowerPoint</Application>
  <PresentationFormat>Widescreen</PresentationFormat>
  <Paragraphs>139</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Abadi</vt:lpstr>
      <vt:lpstr>Arial</vt:lpstr>
      <vt:lpstr>Calibri</vt:lpstr>
      <vt:lpstr>Calibri Light</vt:lpstr>
      <vt:lpstr>Office Theme</vt:lpstr>
      <vt:lpstr>PowerPoint Presentation</vt:lpstr>
      <vt:lpstr>PowerPoint Presentation</vt:lpstr>
      <vt:lpstr>Data analysis</vt:lpstr>
      <vt:lpstr>Daily average production</vt:lpstr>
      <vt:lpstr>Anomality detection (Visual)</vt:lpstr>
      <vt:lpstr>Findings</vt:lpstr>
      <vt:lpstr>Feature engineering</vt:lpstr>
      <vt:lpstr>Modelling</vt:lpstr>
      <vt:lpstr>Training the model</vt:lpstr>
      <vt:lpstr>Results and evaluation</vt:lpstr>
      <vt:lpstr>Results and evaluation</vt:lpstr>
      <vt:lpstr>Further improvements and research</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Mpagi Kironde</dc:creator>
  <cp:lastModifiedBy>Mpagi Kironde</cp:lastModifiedBy>
  <cp:revision>195</cp:revision>
  <dcterms:created xsi:type="dcterms:W3CDTF">2020-12-05T10:09:58Z</dcterms:created>
  <dcterms:modified xsi:type="dcterms:W3CDTF">2022-01-25T10:39:21Z</dcterms:modified>
</cp:coreProperties>
</file>

<file path=docProps/thumbnail.jpeg>
</file>